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1" r:id="rId2"/>
    <p:sldId id="290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</p:sldIdLst>
  <p:sldSz cx="9144000" cy="6858000" type="screen4x3"/>
  <p:notesSz cx="6735763" cy="9866313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33"/>
    <a:srgbClr val="FFFF66"/>
    <a:srgbClr val="CCFF33"/>
    <a:srgbClr val="3366FF"/>
    <a:srgbClr val="99CCFF"/>
    <a:srgbClr val="3399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608" cy="493238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quarter" idx="1"/>
          </p:nvPr>
        </p:nvSpPr>
        <p:spPr>
          <a:xfrm>
            <a:off x="3814602" y="0"/>
            <a:ext cx="2919607" cy="493238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r">
              <a:defRPr sz="1200"/>
            </a:lvl1pPr>
          </a:lstStyle>
          <a:p>
            <a:pPr>
              <a:defRPr/>
            </a:pPr>
            <a:fld id="{00E4EFFE-F936-4BBA-85AE-CDD56146E719}" type="datetimeFigureOut">
              <a:rPr lang="en-US"/>
              <a:pPr>
                <a:defRPr/>
              </a:pPr>
              <a:t>11/20/2020</a:t>
            </a:fld>
            <a:endParaRPr lang="en-US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510"/>
            <a:ext cx="2919608" cy="493237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bg-BG"/>
              <a:t>ПРИЛОЖЕНИЕ Г3-"СХЕМА" ГЕНПЛАМ</a:t>
            </a:r>
            <a:endParaRPr lang="en-US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3"/>
          </p:nvPr>
        </p:nvSpPr>
        <p:spPr>
          <a:xfrm>
            <a:off x="3814602" y="9371510"/>
            <a:ext cx="2919607" cy="493237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r">
              <a:defRPr sz="1200"/>
            </a:lvl1pPr>
          </a:lstStyle>
          <a:p>
            <a:pPr>
              <a:defRPr/>
            </a:pPr>
            <a:fld id="{71C0E8E6-95EF-4AED-8301-5EE06DDB4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5265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608" cy="493238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14602" y="0"/>
            <a:ext cx="2919607" cy="493238"/>
          </a:xfrm>
          <a:prstGeom prst="rect">
            <a:avLst/>
          </a:prstGeom>
        </p:spPr>
        <p:txBody>
          <a:bodyPr vert="horz" lIns="89904" tIns="44952" rIns="89904" bIns="44952" rtlCol="0"/>
          <a:lstStyle>
            <a:lvl1pPr algn="r">
              <a:defRPr sz="1200"/>
            </a:lvl1pPr>
          </a:lstStyle>
          <a:p>
            <a:pPr>
              <a:defRPr/>
            </a:pPr>
            <a:fld id="{996184E6-271F-44AA-89FF-C5E532C41EAE}" type="datetimeFigureOut">
              <a:rPr lang="en-US"/>
              <a:pPr>
                <a:defRPr/>
              </a:pPr>
              <a:t>11/20/2020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27600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904" tIns="44952" rIns="89904" bIns="44952" rtlCol="0" anchor="ctr"/>
          <a:lstStyle/>
          <a:p>
            <a:pPr lvl="0"/>
            <a:endParaRPr lang="en-US" noProof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74353" y="4686538"/>
            <a:ext cx="5388610" cy="4439136"/>
          </a:xfrm>
          <a:prstGeom prst="rect">
            <a:avLst/>
          </a:prstGeom>
        </p:spPr>
        <p:txBody>
          <a:bodyPr vert="horz" lIns="89904" tIns="44952" rIns="89904" bIns="44952" rtlCol="0"/>
          <a:lstStyle/>
          <a:p>
            <a:pPr lvl="0"/>
            <a:r>
              <a:rPr lang="bg-BG" noProof="0"/>
              <a:t>Щракнете, за да редактирате стиловете на текста в образеца</a:t>
            </a:r>
          </a:p>
          <a:p>
            <a:pPr lvl="1"/>
            <a:r>
              <a:rPr lang="bg-BG" noProof="0"/>
              <a:t>Второ ниво</a:t>
            </a:r>
          </a:p>
          <a:p>
            <a:pPr lvl="2"/>
            <a:r>
              <a:rPr lang="bg-BG" noProof="0"/>
              <a:t>Трето ниво</a:t>
            </a:r>
          </a:p>
          <a:p>
            <a:pPr lvl="3"/>
            <a:r>
              <a:rPr lang="bg-BG" noProof="0"/>
              <a:t>Четвърто ниво</a:t>
            </a:r>
          </a:p>
          <a:p>
            <a:pPr lvl="4"/>
            <a:r>
              <a:rPr lang="bg-BG" noProof="0"/>
              <a:t>Пето ниво</a:t>
            </a:r>
            <a:endParaRPr lang="en-US" noProof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510"/>
            <a:ext cx="2919608" cy="493237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bg-BG"/>
              <a:t>ПРИЛОЖЕНИЕ Г3-"СХЕМА" ГЕНПЛАМ</a:t>
            </a:r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14602" y="9371510"/>
            <a:ext cx="2919607" cy="493237"/>
          </a:xfrm>
          <a:prstGeom prst="rect">
            <a:avLst/>
          </a:prstGeom>
        </p:spPr>
        <p:txBody>
          <a:bodyPr vert="horz" lIns="89904" tIns="44952" rIns="89904" bIns="44952" rtlCol="0" anchor="b"/>
          <a:lstStyle>
            <a:lvl1pPr algn="r">
              <a:defRPr sz="1200"/>
            </a:lvl1pPr>
          </a:lstStyle>
          <a:p>
            <a:pPr>
              <a:defRPr/>
            </a:pPr>
            <a:fld id="{01687DD6-2359-460C-8BF5-44E75BF75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305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>
                <a:solidFill>
                  <a:prstClr val="black"/>
                </a:solidFill>
              </a:rPr>
              <a:t>ПРИЛОЖЕНИЕ Г3-"СХЕМА" ГЕНПЛАМ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bg-BG"/>
              <a:t>Щракнете за редакция стил подзагл. обр.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5C797-2173-4E33-B844-96371BA59E4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EB003-E4D8-43B9-9852-64374298BB2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78431-CE1B-4DED-BFFA-603350E0634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63CBE-57CA-4C5C-93BB-5EEC74FBA5D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97293-FE38-48E4-9A34-A92C899F9F5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455D-699A-4114-A8E2-FBF1B3B169E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1088C-7F34-4621-AC91-C973A2D63AF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CA0F5-C744-4A37-B723-82B7085C93F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F9B20-2CE5-4696-BEAD-732A0EF0A5B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6AA2F-DB05-41B4-9DA1-75CFC5EF068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56FED-E9FB-41D2-B428-D02739B781D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C826DB8-EB91-4045-A2E1-5C9F36E8497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383337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</a:t>
            </a:r>
            <a:r>
              <a:rPr lang="en-US" sz="1000" dirty="0">
                <a:solidFill>
                  <a:srgbClr val="000000"/>
                </a:solidFill>
              </a:rPr>
              <a:t>1</a:t>
            </a:r>
            <a:r>
              <a:rPr lang="bg-BG" sz="1000" dirty="0">
                <a:solidFill>
                  <a:srgbClr val="000000"/>
                </a:solidFill>
              </a:rPr>
              <a:t>-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bg-BG" sz="1000" dirty="0">
                <a:solidFill>
                  <a:srgbClr val="000000"/>
                </a:solidFill>
              </a:rPr>
              <a:t>ГЕНПЛАН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Connector 4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9" name="Flowchart: Connector 68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0" name="Flowchart: Connector 69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1" name="Flowchart: Connector 70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51" name="Straight Connector 5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Connector 74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6" name="Flowchart: Connector 75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7" name="Flowchart: Connector 7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53" name="Rectangle 5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lowchart: Connector 7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5" name="Freeform 54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60020" y="3886199"/>
            <a:ext cx="4415790" cy="249713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1. </a:t>
            </a:r>
            <a:r>
              <a:rPr lang="bg-BG" sz="1000" dirty="0">
                <a:solidFill>
                  <a:schemeClr val="tx1"/>
                </a:solidFill>
              </a:rPr>
              <a:t>Хале 1 - </a:t>
            </a:r>
            <a:r>
              <a:rPr lang="ru-RU" sz="1000" dirty="0">
                <a:solidFill>
                  <a:schemeClr val="tx1"/>
                </a:solidFill>
              </a:rPr>
              <a:t>48 880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2. Торище</a:t>
            </a:r>
          </a:p>
          <a:p>
            <a:r>
              <a:rPr lang="ru-RU" sz="1000" dirty="0">
                <a:solidFill>
                  <a:schemeClr val="tx1"/>
                </a:solidFill>
              </a:rPr>
              <a:t>3. Хале 3 - 40 176 бр. места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4. Хале 4 -  41 280 бр. места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5. Хале 5 -  43 200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6. Хале 6  - 43 200 бр. места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7. Санитарен филтър</a:t>
            </a:r>
          </a:p>
          <a:p>
            <a:r>
              <a:rPr lang="ru-RU" sz="1000" dirty="0">
                <a:solidFill>
                  <a:schemeClr val="tx1"/>
                </a:solidFill>
              </a:rPr>
              <a:t>8. Център за пакетиране, опаковка и маркиране на яйца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9. Съществуваща необитаема сграда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10. Навес</a:t>
            </a:r>
          </a:p>
          <a:p>
            <a:r>
              <a:rPr lang="ru-RU" sz="1000" dirty="0">
                <a:solidFill>
                  <a:schemeClr val="tx1"/>
                </a:solidFill>
              </a:rPr>
              <a:t>11. Хале 7 - 87 216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12. Хале 8 -  61 560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13. Хале 9 -  61 560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14. Хале 10 -  61 560 бр. места </a:t>
            </a:r>
          </a:p>
          <a:p>
            <a:r>
              <a:rPr lang="ru-RU" sz="1000" dirty="0">
                <a:solidFill>
                  <a:schemeClr val="tx1"/>
                </a:solidFill>
              </a:rPr>
              <a:t>15. Хале 11 -  61 560 бр. Места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16. Сортировъчно отделение с яйцесклад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94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861060" y="1303020"/>
            <a:ext cx="1897380" cy="1356360"/>
          </a:xfrm>
          <a:custGeom>
            <a:avLst/>
            <a:gdLst>
              <a:gd name="connsiteX0" fmla="*/ 1600200 w 1897380"/>
              <a:gd name="connsiteY0" fmla="*/ 0 h 1356360"/>
              <a:gd name="connsiteX1" fmla="*/ 1805940 w 1897380"/>
              <a:gd name="connsiteY1" fmla="*/ 182880 h 1356360"/>
              <a:gd name="connsiteX2" fmla="*/ 1897380 w 1897380"/>
              <a:gd name="connsiteY2" fmla="*/ 1203960 h 1356360"/>
              <a:gd name="connsiteX3" fmla="*/ 1546860 w 1897380"/>
              <a:gd name="connsiteY3" fmla="*/ 1188720 h 1356360"/>
              <a:gd name="connsiteX4" fmla="*/ 22860 w 1897380"/>
              <a:gd name="connsiteY4" fmla="*/ 1356360 h 1356360"/>
              <a:gd name="connsiteX5" fmla="*/ 0 w 1897380"/>
              <a:gd name="connsiteY5" fmla="*/ 762000 h 1356360"/>
              <a:gd name="connsiteX6" fmla="*/ 449580 w 1897380"/>
              <a:gd name="connsiteY6" fmla="*/ 701040 h 1356360"/>
              <a:gd name="connsiteX7" fmla="*/ 403860 w 1897380"/>
              <a:gd name="connsiteY7" fmla="*/ 236220 h 1356360"/>
              <a:gd name="connsiteX8" fmla="*/ 1828800 w 1897380"/>
              <a:gd name="connsiteY8" fmla="*/ 106680 h 1356360"/>
              <a:gd name="connsiteX9" fmla="*/ 1813560 w 1897380"/>
              <a:gd name="connsiteY9" fmla="*/ 175260 h 1356360"/>
              <a:gd name="connsiteX10" fmla="*/ 1813560 w 1897380"/>
              <a:gd name="connsiteY10" fmla="*/ 190500 h 135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97380" h="1356360">
                <a:moveTo>
                  <a:pt x="1600200" y="0"/>
                </a:moveTo>
                <a:lnTo>
                  <a:pt x="1805940" y="182880"/>
                </a:lnTo>
                <a:lnTo>
                  <a:pt x="1897380" y="1203960"/>
                </a:lnTo>
                <a:lnTo>
                  <a:pt x="1546860" y="1188720"/>
                </a:lnTo>
                <a:lnTo>
                  <a:pt x="22860" y="1356360"/>
                </a:lnTo>
                <a:lnTo>
                  <a:pt x="0" y="762000"/>
                </a:lnTo>
                <a:lnTo>
                  <a:pt x="449580" y="701040"/>
                </a:lnTo>
                <a:lnTo>
                  <a:pt x="403860" y="236220"/>
                </a:lnTo>
                <a:lnTo>
                  <a:pt x="1828800" y="106680"/>
                </a:lnTo>
                <a:lnTo>
                  <a:pt x="1813560" y="175260"/>
                </a:lnTo>
                <a:lnTo>
                  <a:pt x="1813560" y="190500"/>
                </a:lnTo>
              </a:path>
            </a:pathLst>
          </a:custGeom>
          <a:solidFill>
            <a:srgbClr val="92D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381000" y="6367622"/>
            <a:ext cx="84810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Г10 СХЕМА НА МЕСТАТА С ТРАЙНА НАСТИЛКА И МЕСТОПОЛОЖЕНИЕ НА ПУНКТОВЕТЕ ЗА МОНИТОРИНГ НА ПОЧВИ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000"/>
            <a:ext cx="8915400" cy="3149600"/>
          </a:xfrm>
          <a:prstGeom prst="rect">
            <a:avLst/>
          </a:prstGeom>
          <a:pattFill prst="wdDnDiag">
            <a:fgClr>
              <a:srgbClr val="FFFF66"/>
            </a:fgClr>
            <a:bgClr>
              <a:schemeClr val="bg1"/>
            </a:bgClr>
          </a:pattFill>
          <a:ln>
            <a:noFill/>
          </a:ln>
          <a:effectLst/>
        </p:spPr>
      </p:pic>
      <p:sp>
        <p:nvSpPr>
          <p:cNvPr id="63" name="Freeform 62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lowchart: Connector 71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3" name="Flowchart: Connector 72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4" name="Flowchart: Connector 73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5" name="Flowchart: Connector 74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lowchart: Connector 76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8" name="Flowchart: Connector 77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9" name="Flowchart: Connector 78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80" name="Rectangle 79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lowchart: Connector 80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84" name="Freeform 83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4960620" y="1950720"/>
            <a:ext cx="3954780" cy="1417320"/>
          </a:xfrm>
          <a:custGeom>
            <a:avLst/>
            <a:gdLst>
              <a:gd name="connsiteX0" fmla="*/ 3954780 w 3954780"/>
              <a:gd name="connsiteY0" fmla="*/ 1318260 h 1417320"/>
              <a:gd name="connsiteX1" fmla="*/ 960120 w 3954780"/>
              <a:gd name="connsiteY1" fmla="*/ 1417320 h 1417320"/>
              <a:gd name="connsiteX2" fmla="*/ 830580 w 3954780"/>
              <a:gd name="connsiteY2" fmla="*/ 1242060 h 1417320"/>
              <a:gd name="connsiteX3" fmla="*/ 762000 w 3954780"/>
              <a:gd name="connsiteY3" fmla="*/ 1234440 h 1417320"/>
              <a:gd name="connsiteX4" fmla="*/ 0 w 3954780"/>
              <a:gd name="connsiteY4" fmla="*/ 1082040 h 1417320"/>
              <a:gd name="connsiteX5" fmla="*/ 15240 w 3954780"/>
              <a:gd name="connsiteY5" fmla="*/ 0 h 1417320"/>
              <a:gd name="connsiteX6" fmla="*/ 281940 w 3954780"/>
              <a:gd name="connsiteY6" fmla="*/ 114300 h 1417320"/>
              <a:gd name="connsiteX7" fmla="*/ 259080 w 3954780"/>
              <a:gd name="connsiteY7" fmla="*/ 853440 h 1417320"/>
              <a:gd name="connsiteX8" fmla="*/ 1051560 w 3954780"/>
              <a:gd name="connsiteY8" fmla="*/ 952500 h 1417320"/>
              <a:gd name="connsiteX9" fmla="*/ 1051560 w 3954780"/>
              <a:gd name="connsiteY9" fmla="*/ 1112520 h 1417320"/>
              <a:gd name="connsiteX10" fmla="*/ 2537460 w 3954780"/>
              <a:gd name="connsiteY10" fmla="*/ 1104900 h 1417320"/>
              <a:gd name="connsiteX11" fmla="*/ 2560320 w 3954780"/>
              <a:gd name="connsiteY11" fmla="*/ 1021080 h 1417320"/>
              <a:gd name="connsiteX12" fmla="*/ 3909060 w 3954780"/>
              <a:gd name="connsiteY12" fmla="*/ 1059180 h 1417320"/>
              <a:gd name="connsiteX13" fmla="*/ 3954780 w 3954780"/>
              <a:gd name="connsiteY13" fmla="*/ 1318260 h 1417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54780" h="1417320">
                <a:moveTo>
                  <a:pt x="3954780" y="1318260"/>
                </a:moveTo>
                <a:lnTo>
                  <a:pt x="960120" y="1417320"/>
                </a:lnTo>
                <a:lnTo>
                  <a:pt x="830580" y="1242060"/>
                </a:lnTo>
                <a:lnTo>
                  <a:pt x="762000" y="1234440"/>
                </a:lnTo>
                <a:lnTo>
                  <a:pt x="0" y="1082040"/>
                </a:lnTo>
                <a:lnTo>
                  <a:pt x="15240" y="0"/>
                </a:lnTo>
                <a:lnTo>
                  <a:pt x="281940" y="114300"/>
                </a:lnTo>
                <a:lnTo>
                  <a:pt x="259080" y="853440"/>
                </a:lnTo>
                <a:lnTo>
                  <a:pt x="1051560" y="952500"/>
                </a:lnTo>
                <a:lnTo>
                  <a:pt x="1051560" y="1112520"/>
                </a:lnTo>
                <a:lnTo>
                  <a:pt x="2537460" y="1104900"/>
                </a:lnTo>
                <a:lnTo>
                  <a:pt x="2560320" y="1021080"/>
                </a:lnTo>
                <a:lnTo>
                  <a:pt x="3909060" y="1059180"/>
                </a:lnTo>
                <a:lnTo>
                  <a:pt x="3954780" y="131826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410200" y="1897380"/>
            <a:ext cx="2148840" cy="701040"/>
          </a:xfrm>
          <a:custGeom>
            <a:avLst/>
            <a:gdLst>
              <a:gd name="connsiteX0" fmla="*/ 121920 w 2148840"/>
              <a:gd name="connsiteY0" fmla="*/ 0 h 701040"/>
              <a:gd name="connsiteX1" fmla="*/ 0 w 2148840"/>
              <a:gd name="connsiteY1" fmla="*/ 175260 h 701040"/>
              <a:gd name="connsiteX2" fmla="*/ 868680 w 2148840"/>
              <a:gd name="connsiteY2" fmla="*/ 571500 h 701040"/>
              <a:gd name="connsiteX3" fmla="*/ 1280160 w 2148840"/>
              <a:gd name="connsiteY3" fmla="*/ 647700 h 701040"/>
              <a:gd name="connsiteX4" fmla="*/ 1569720 w 2148840"/>
              <a:gd name="connsiteY4" fmla="*/ 609600 h 701040"/>
              <a:gd name="connsiteX5" fmla="*/ 2065020 w 2148840"/>
              <a:gd name="connsiteY5" fmla="*/ 701040 h 701040"/>
              <a:gd name="connsiteX6" fmla="*/ 2148840 w 2148840"/>
              <a:gd name="connsiteY6" fmla="*/ 533400 h 701040"/>
              <a:gd name="connsiteX7" fmla="*/ 1264920 w 2148840"/>
              <a:gd name="connsiteY7" fmla="*/ 381000 h 701040"/>
              <a:gd name="connsiteX8" fmla="*/ 1257300 w 2148840"/>
              <a:gd name="connsiteY8" fmla="*/ 327660 h 701040"/>
              <a:gd name="connsiteX9" fmla="*/ 1028700 w 2148840"/>
              <a:gd name="connsiteY9" fmla="*/ 320040 h 701040"/>
              <a:gd name="connsiteX10" fmla="*/ 960120 w 2148840"/>
              <a:gd name="connsiteY10" fmla="*/ 220980 h 701040"/>
              <a:gd name="connsiteX11" fmla="*/ 495300 w 2148840"/>
              <a:gd name="connsiteY11" fmla="*/ 137160 h 701040"/>
              <a:gd name="connsiteX12" fmla="*/ 121920 w 2148840"/>
              <a:gd name="connsiteY12" fmla="*/ 0 h 70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8840" h="701040">
                <a:moveTo>
                  <a:pt x="121920" y="0"/>
                </a:moveTo>
                <a:lnTo>
                  <a:pt x="0" y="175260"/>
                </a:lnTo>
                <a:lnTo>
                  <a:pt x="868680" y="571500"/>
                </a:lnTo>
                <a:lnTo>
                  <a:pt x="1280160" y="647700"/>
                </a:lnTo>
                <a:lnTo>
                  <a:pt x="1569720" y="609600"/>
                </a:lnTo>
                <a:lnTo>
                  <a:pt x="2065020" y="701040"/>
                </a:lnTo>
                <a:lnTo>
                  <a:pt x="2148840" y="533400"/>
                </a:lnTo>
                <a:lnTo>
                  <a:pt x="1264920" y="381000"/>
                </a:lnTo>
                <a:lnTo>
                  <a:pt x="1257300" y="327660"/>
                </a:lnTo>
                <a:lnTo>
                  <a:pt x="1028700" y="320040"/>
                </a:lnTo>
                <a:lnTo>
                  <a:pt x="960120" y="220980"/>
                </a:lnTo>
                <a:lnTo>
                  <a:pt x="495300" y="137160"/>
                </a:lnTo>
                <a:lnTo>
                  <a:pt x="12192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080760" y="2621280"/>
            <a:ext cx="2087880" cy="365760"/>
          </a:xfrm>
          <a:custGeom>
            <a:avLst/>
            <a:gdLst>
              <a:gd name="connsiteX0" fmla="*/ 1981200 w 2087880"/>
              <a:gd name="connsiteY0" fmla="*/ 0 h 365760"/>
              <a:gd name="connsiteX1" fmla="*/ 7620 w 2087880"/>
              <a:gd name="connsiteY1" fmla="*/ 68580 h 365760"/>
              <a:gd name="connsiteX2" fmla="*/ 0 w 2087880"/>
              <a:gd name="connsiteY2" fmla="*/ 365760 h 365760"/>
              <a:gd name="connsiteX3" fmla="*/ 2087880 w 2087880"/>
              <a:gd name="connsiteY3" fmla="*/ 281940 h 365760"/>
              <a:gd name="connsiteX4" fmla="*/ 2087880 w 2087880"/>
              <a:gd name="connsiteY4" fmla="*/ 30480 h 365760"/>
              <a:gd name="connsiteX5" fmla="*/ 1981200 w 2087880"/>
              <a:gd name="connsiteY5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7880" h="365760">
                <a:moveTo>
                  <a:pt x="1981200" y="0"/>
                </a:moveTo>
                <a:lnTo>
                  <a:pt x="7620" y="68580"/>
                </a:lnTo>
                <a:lnTo>
                  <a:pt x="0" y="365760"/>
                </a:lnTo>
                <a:lnTo>
                  <a:pt x="2087880" y="281940"/>
                </a:lnTo>
                <a:lnTo>
                  <a:pt x="2087880" y="30480"/>
                </a:lnTo>
                <a:lnTo>
                  <a:pt x="19812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Правоъгълник 59"/>
          <p:cNvSpPr/>
          <p:nvPr/>
        </p:nvSpPr>
        <p:spPr>
          <a:xfrm>
            <a:off x="3886200" y="4281488"/>
            <a:ext cx="1524000" cy="3984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bg-BG" sz="800" dirty="0">
                <a:solidFill>
                  <a:schemeClr val="tx1"/>
                </a:solidFill>
              </a:rPr>
              <a:t>Участъци с трайна настилка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3" name="Правоъгълник 61"/>
          <p:cNvSpPr/>
          <p:nvPr/>
        </p:nvSpPr>
        <p:spPr>
          <a:xfrm>
            <a:off x="3886200" y="3886200"/>
            <a:ext cx="1524000" cy="3238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bg-BG" sz="800" dirty="0">
                <a:solidFill>
                  <a:schemeClr val="tx1"/>
                </a:solidFill>
              </a:rPr>
              <a:t>Тревна настилка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59080" y="1394460"/>
            <a:ext cx="2446020" cy="1310640"/>
          </a:xfrm>
          <a:custGeom>
            <a:avLst/>
            <a:gdLst>
              <a:gd name="connsiteX0" fmla="*/ 617220 w 2446020"/>
              <a:gd name="connsiteY0" fmla="*/ 1165860 h 1310640"/>
              <a:gd name="connsiteX1" fmla="*/ 617220 w 2446020"/>
              <a:gd name="connsiteY1" fmla="*/ 1165860 h 1310640"/>
              <a:gd name="connsiteX2" fmla="*/ 533400 w 2446020"/>
              <a:gd name="connsiteY2" fmla="*/ 1173480 h 1310640"/>
              <a:gd name="connsiteX3" fmla="*/ 289560 w 2446020"/>
              <a:gd name="connsiteY3" fmla="*/ 1203960 h 1310640"/>
              <a:gd name="connsiteX4" fmla="*/ 175260 w 2446020"/>
              <a:gd name="connsiteY4" fmla="*/ 1234440 h 1310640"/>
              <a:gd name="connsiteX5" fmla="*/ 0 w 2446020"/>
              <a:gd name="connsiteY5" fmla="*/ 1150620 h 1310640"/>
              <a:gd name="connsiteX6" fmla="*/ 22860 w 2446020"/>
              <a:gd name="connsiteY6" fmla="*/ 1036320 h 1310640"/>
              <a:gd name="connsiteX7" fmla="*/ 609600 w 2446020"/>
              <a:gd name="connsiteY7" fmla="*/ 68580 h 1310640"/>
              <a:gd name="connsiteX8" fmla="*/ 845820 w 2446020"/>
              <a:gd name="connsiteY8" fmla="*/ 137160 h 1310640"/>
              <a:gd name="connsiteX9" fmla="*/ 815340 w 2446020"/>
              <a:gd name="connsiteY9" fmla="*/ 411480 h 1310640"/>
              <a:gd name="connsiteX10" fmla="*/ 822960 w 2446020"/>
              <a:gd name="connsiteY10" fmla="*/ 563880 h 1310640"/>
              <a:gd name="connsiteX11" fmla="*/ 998220 w 2446020"/>
              <a:gd name="connsiteY11" fmla="*/ 586740 h 1310640"/>
              <a:gd name="connsiteX12" fmla="*/ 1021080 w 2446020"/>
              <a:gd name="connsiteY12" fmla="*/ 114300 h 1310640"/>
              <a:gd name="connsiteX13" fmla="*/ 2293620 w 2446020"/>
              <a:gd name="connsiteY13" fmla="*/ 0 h 1310640"/>
              <a:gd name="connsiteX14" fmla="*/ 2446020 w 2446020"/>
              <a:gd name="connsiteY14" fmla="*/ 1082040 h 1310640"/>
              <a:gd name="connsiteX15" fmla="*/ 617220 w 2446020"/>
              <a:gd name="connsiteY15" fmla="*/ 1310640 h 1310640"/>
              <a:gd name="connsiteX16" fmla="*/ 617220 w 2446020"/>
              <a:gd name="connsiteY16" fmla="*/ 116586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46020" h="1310640">
                <a:moveTo>
                  <a:pt x="617220" y="1165860"/>
                </a:moveTo>
                <a:lnTo>
                  <a:pt x="617220" y="1165860"/>
                </a:lnTo>
                <a:cubicBezTo>
                  <a:pt x="543591" y="1174041"/>
                  <a:pt x="571641" y="1173480"/>
                  <a:pt x="533400" y="1173480"/>
                </a:cubicBezTo>
                <a:lnTo>
                  <a:pt x="289560" y="1203960"/>
                </a:lnTo>
                <a:lnTo>
                  <a:pt x="175260" y="1234440"/>
                </a:lnTo>
                <a:lnTo>
                  <a:pt x="0" y="1150620"/>
                </a:lnTo>
                <a:lnTo>
                  <a:pt x="22860" y="1036320"/>
                </a:lnTo>
                <a:lnTo>
                  <a:pt x="609600" y="68580"/>
                </a:lnTo>
                <a:lnTo>
                  <a:pt x="845820" y="137160"/>
                </a:lnTo>
                <a:lnTo>
                  <a:pt x="815340" y="411480"/>
                </a:lnTo>
                <a:lnTo>
                  <a:pt x="822960" y="563880"/>
                </a:lnTo>
                <a:lnTo>
                  <a:pt x="998220" y="586740"/>
                </a:lnTo>
                <a:lnTo>
                  <a:pt x="1021080" y="114300"/>
                </a:lnTo>
                <a:lnTo>
                  <a:pt x="2293620" y="0"/>
                </a:lnTo>
                <a:lnTo>
                  <a:pt x="2446020" y="1082040"/>
                </a:lnTo>
                <a:lnTo>
                  <a:pt x="617220" y="1310640"/>
                </a:lnTo>
                <a:lnTo>
                  <a:pt x="617220" y="1165860"/>
                </a:lnTo>
                <a:close/>
              </a:path>
            </a:pathLst>
          </a:custGeom>
          <a:solidFill>
            <a:srgbClr val="FFC000"/>
          </a:solidFill>
          <a:ln w="28575" cap="rnd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960620" y="4373880"/>
            <a:ext cx="388620" cy="289560"/>
          </a:xfrm>
          <a:custGeom>
            <a:avLst/>
            <a:gdLst>
              <a:gd name="connsiteX0" fmla="*/ 114300 w 388620"/>
              <a:gd name="connsiteY0" fmla="*/ 22860 h 289560"/>
              <a:gd name="connsiteX1" fmla="*/ 0 w 388620"/>
              <a:gd name="connsiteY1" fmla="*/ 144780 h 289560"/>
              <a:gd name="connsiteX2" fmla="*/ 60960 w 388620"/>
              <a:gd name="connsiteY2" fmla="*/ 266700 h 289560"/>
              <a:gd name="connsiteX3" fmla="*/ 342900 w 388620"/>
              <a:gd name="connsiteY3" fmla="*/ 289560 h 289560"/>
              <a:gd name="connsiteX4" fmla="*/ 373380 w 388620"/>
              <a:gd name="connsiteY4" fmla="*/ 129540 h 289560"/>
              <a:gd name="connsiteX5" fmla="*/ 388620 w 388620"/>
              <a:gd name="connsiteY5" fmla="*/ 0 h 289560"/>
              <a:gd name="connsiteX6" fmla="*/ 251460 w 388620"/>
              <a:gd name="connsiteY6" fmla="*/ 22860 h 289560"/>
              <a:gd name="connsiteX7" fmla="*/ 114300 w 388620"/>
              <a:gd name="connsiteY7" fmla="*/ 228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620" h="289560">
                <a:moveTo>
                  <a:pt x="114300" y="22860"/>
                </a:moveTo>
                <a:lnTo>
                  <a:pt x="0" y="144780"/>
                </a:lnTo>
                <a:lnTo>
                  <a:pt x="60960" y="266700"/>
                </a:lnTo>
                <a:lnTo>
                  <a:pt x="342900" y="289560"/>
                </a:lnTo>
                <a:lnTo>
                  <a:pt x="373380" y="129540"/>
                </a:lnTo>
                <a:lnTo>
                  <a:pt x="388620" y="0"/>
                </a:lnTo>
                <a:lnTo>
                  <a:pt x="251460" y="22860"/>
                </a:lnTo>
                <a:lnTo>
                  <a:pt x="114300" y="2286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4918710" y="3920490"/>
            <a:ext cx="388620" cy="289560"/>
          </a:xfrm>
          <a:custGeom>
            <a:avLst/>
            <a:gdLst>
              <a:gd name="connsiteX0" fmla="*/ 114300 w 388620"/>
              <a:gd name="connsiteY0" fmla="*/ 22860 h 289560"/>
              <a:gd name="connsiteX1" fmla="*/ 0 w 388620"/>
              <a:gd name="connsiteY1" fmla="*/ 144780 h 289560"/>
              <a:gd name="connsiteX2" fmla="*/ 60960 w 388620"/>
              <a:gd name="connsiteY2" fmla="*/ 266700 h 289560"/>
              <a:gd name="connsiteX3" fmla="*/ 342900 w 388620"/>
              <a:gd name="connsiteY3" fmla="*/ 289560 h 289560"/>
              <a:gd name="connsiteX4" fmla="*/ 373380 w 388620"/>
              <a:gd name="connsiteY4" fmla="*/ 129540 h 289560"/>
              <a:gd name="connsiteX5" fmla="*/ 388620 w 388620"/>
              <a:gd name="connsiteY5" fmla="*/ 0 h 289560"/>
              <a:gd name="connsiteX6" fmla="*/ 251460 w 388620"/>
              <a:gd name="connsiteY6" fmla="*/ 22860 h 289560"/>
              <a:gd name="connsiteX7" fmla="*/ 114300 w 388620"/>
              <a:gd name="connsiteY7" fmla="*/ 228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620" h="289560">
                <a:moveTo>
                  <a:pt x="114300" y="22860"/>
                </a:moveTo>
                <a:lnTo>
                  <a:pt x="0" y="144780"/>
                </a:lnTo>
                <a:lnTo>
                  <a:pt x="60960" y="266700"/>
                </a:lnTo>
                <a:lnTo>
                  <a:pt x="342900" y="289560"/>
                </a:lnTo>
                <a:lnTo>
                  <a:pt x="373380" y="129540"/>
                </a:lnTo>
                <a:lnTo>
                  <a:pt x="388620" y="0"/>
                </a:lnTo>
                <a:lnTo>
                  <a:pt x="251460" y="22860"/>
                </a:lnTo>
                <a:lnTo>
                  <a:pt x="114300" y="2286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Блоксхема: съединение 1">
            <a:extLst>
              <a:ext uri="{FF2B5EF4-FFF2-40B4-BE49-F238E27FC236}">
                <a16:creationId xmlns:a16="http://schemas.microsoft.com/office/drawing/2014/main" id="{6E226825-5481-41A1-AF78-9A783CBE5568}"/>
              </a:ext>
            </a:extLst>
          </p:cNvPr>
          <p:cNvSpPr/>
          <p:nvPr/>
        </p:nvSpPr>
        <p:spPr>
          <a:xfrm>
            <a:off x="2385670" y="1263857"/>
            <a:ext cx="45719" cy="762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Блоксхема: съединение 47">
            <a:extLst>
              <a:ext uri="{FF2B5EF4-FFF2-40B4-BE49-F238E27FC236}">
                <a16:creationId xmlns:a16="http://schemas.microsoft.com/office/drawing/2014/main" id="{2BB90A4A-C28C-41DD-929D-6D4E3AE489A4}"/>
              </a:ext>
            </a:extLst>
          </p:cNvPr>
          <p:cNvSpPr/>
          <p:nvPr/>
        </p:nvSpPr>
        <p:spPr>
          <a:xfrm>
            <a:off x="6377940" y="3395021"/>
            <a:ext cx="45719" cy="762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Line Callout 1 106">
            <a:extLst>
              <a:ext uri="{FF2B5EF4-FFF2-40B4-BE49-F238E27FC236}">
                <a16:creationId xmlns:a16="http://schemas.microsoft.com/office/drawing/2014/main" id="{4EC9AF2D-1C1D-4640-8169-CAEAE72CBFA8}"/>
              </a:ext>
            </a:extLst>
          </p:cNvPr>
          <p:cNvSpPr/>
          <p:nvPr/>
        </p:nvSpPr>
        <p:spPr>
          <a:xfrm>
            <a:off x="3601112" y="834136"/>
            <a:ext cx="1066800" cy="612648"/>
          </a:xfrm>
          <a:prstGeom prst="borderCallout1">
            <a:avLst>
              <a:gd name="adj1" fmla="val 18750"/>
              <a:gd name="adj2" fmla="val -8333"/>
              <a:gd name="adj3" fmla="val 74755"/>
              <a:gd name="adj4" fmla="val -10956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ППМ 2</a:t>
            </a:r>
          </a:p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43° 02ʹ 30.13ʺ 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N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25° 35ʹ 30.78ʺ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E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0" name="Line Callout 1 106">
            <a:extLst>
              <a:ext uri="{FF2B5EF4-FFF2-40B4-BE49-F238E27FC236}">
                <a16:creationId xmlns:a16="http://schemas.microsoft.com/office/drawing/2014/main" id="{95C63CF0-A25F-4511-93C0-43A314626B31}"/>
              </a:ext>
            </a:extLst>
          </p:cNvPr>
          <p:cNvSpPr/>
          <p:nvPr/>
        </p:nvSpPr>
        <p:spPr>
          <a:xfrm>
            <a:off x="7315200" y="3722526"/>
            <a:ext cx="1066800" cy="612648"/>
          </a:xfrm>
          <a:prstGeom prst="borderCallout1">
            <a:avLst>
              <a:gd name="adj1" fmla="val 18750"/>
              <a:gd name="adj2" fmla="val -8333"/>
              <a:gd name="adj3" fmla="val -45562"/>
              <a:gd name="adj4" fmla="val -8507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ППМ 1</a:t>
            </a:r>
          </a:p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43° 02ʹ 25.19ʺ 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N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25° 35ʹ 43.95ʺ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E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51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838200" y="5943600"/>
            <a:ext cx="81305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</a:t>
            </a:r>
            <a:r>
              <a:rPr lang="en-US" sz="1000" dirty="0">
                <a:solidFill>
                  <a:srgbClr val="000000"/>
                </a:solidFill>
              </a:rPr>
              <a:t>1</a:t>
            </a:r>
            <a:r>
              <a:rPr lang="bg-BG" sz="1000" dirty="0">
                <a:solidFill>
                  <a:srgbClr val="000000"/>
                </a:solidFill>
              </a:rPr>
              <a:t>1 - СХЕМА </a:t>
            </a:r>
            <a:r>
              <a:rPr lang="bg-BG" sz="1000" dirty="0"/>
              <a:t>НА МЕСТА ЗА ИЗВЪРШВАНЕ НА ТОВАРО-РАЗТОВАРНИ ДЕЙНОСТИ, КОИТО МОГАТ ДА ДОВЕДАТ ДО ТЕЧОВЕ/ИЗЛИВАНИЯ</a:t>
            </a:r>
            <a:endParaRPr lang="en-US" sz="1000" dirty="0"/>
          </a:p>
          <a:p>
            <a:pPr algn="ctr"/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Freeform 33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Connector 42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4" name="Flowchart: Connector 43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Flowchart: Connector 44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6" name="Flowchart: Connector 45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Connector 48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0" name="Flowchart: Connector 49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55" name="Flowchart: Connector 54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56" name="Rectangle 55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1" name="Freeform 60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Петно 1 50"/>
          <p:cNvSpPr/>
          <p:nvPr/>
        </p:nvSpPr>
        <p:spPr>
          <a:xfrm>
            <a:off x="2618434" y="1270524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Петно 1 50"/>
          <p:cNvSpPr/>
          <p:nvPr/>
        </p:nvSpPr>
        <p:spPr>
          <a:xfrm>
            <a:off x="1291284" y="133958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Петно 1 50"/>
          <p:cNvSpPr/>
          <p:nvPr/>
        </p:nvSpPr>
        <p:spPr>
          <a:xfrm>
            <a:off x="1911044" y="1234229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Петно 1 50"/>
          <p:cNvSpPr/>
          <p:nvPr/>
        </p:nvSpPr>
        <p:spPr>
          <a:xfrm>
            <a:off x="1620520" y="1339579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Петно 1 50"/>
          <p:cNvSpPr/>
          <p:nvPr/>
        </p:nvSpPr>
        <p:spPr>
          <a:xfrm>
            <a:off x="2266949" y="1270523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Петно 1 50"/>
          <p:cNvSpPr/>
          <p:nvPr/>
        </p:nvSpPr>
        <p:spPr>
          <a:xfrm>
            <a:off x="7856220" y="2806700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95400" y="4038600"/>
            <a:ext cx="425958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Шнекове за извеждане на животинска тор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Торова площадка /торище/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Склад за дезинфектанти 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Водоплътна изгребна яма</a:t>
            </a:r>
          </a:p>
          <a:p>
            <a:endParaRPr lang="bg-BG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1" name="Петно 1 50"/>
          <p:cNvSpPr/>
          <p:nvPr/>
        </p:nvSpPr>
        <p:spPr>
          <a:xfrm>
            <a:off x="5459424" y="2816860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Петно 1 50"/>
          <p:cNvSpPr/>
          <p:nvPr/>
        </p:nvSpPr>
        <p:spPr>
          <a:xfrm>
            <a:off x="6205855" y="228346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Петно 1 50"/>
          <p:cNvSpPr/>
          <p:nvPr/>
        </p:nvSpPr>
        <p:spPr>
          <a:xfrm>
            <a:off x="5011114" y="2599213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Петно 1 50"/>
          <p:cNvSpPr/>
          <p:nvPr/>
        </p:nvSpPr>
        <p:spPr>
          <a:xfrm>
            <a:off x="7322820" y="2907477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Петно 1 50"/>
          <p:cNvSpPr/>
          <p:nvPr/>
        </p:nvSpPr>
        <p:spPr>
          <a:xfrm>
            <a:off x="7109154" y="2768647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Петно 1 50"/>
          <p:cNvSpPr/>
          <p:nvPr/>
        </p:nvSpPr>
        <p:spPr>
          <a:xfrm>
            <a:off x="4038600" y="403860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Петно 1 50"/>
          <p:cNvSpPr/>
          <p:nvPr/>
        </p:nvSpPr>
        <p:spPr>
          <a:xfrm>
            <a:off x="3279140" y="4359592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Петно 1 50"/>
          <p:cNvSpPr/>
          <p:nvPr/>
        </p:nvSpPr>
        <p:spPr>
          <a:xfrm>
            <a:off x="3806190" y="4650105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Петно 1 50"/>
          <p:cNvSpPr/>
          <p:nvPr/>
        </p:nvSpPr>
        <p:spPr>
          <a:xfrm>
            <a:off x="7970520" y="1936222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Петно 1 50"/>
          <p:cNvSpPr/>
          <p:nvPr/>
        </p:nvSpPr>
        <p:spPr>
          <a:xfrm>
            <a:off x="3298190" y="4940618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6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383337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Г2-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bg-BG" sz="1000" dirty="0">
                <a:solidFill>
                  <a:srgbClr val="000000"/>
                </a:solidFill>
              </a:rPr>
              <a:t>ГЕНПЛАН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Connector 4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9" name="Flowchart: Connector 68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0" name="Flowchart: Connector 69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1" name="Flowchart: Connector 70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51" name="Straight Connector 5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Connector 74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6" name="Flowchart: Connector 75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7" name="Flowchart: Connector 7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53" name="Rectangle 5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lowchart: Connector 7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5" name="Freeform 54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60020" y="3886201"/>
            <a:ext cx="2207895" cy="685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Водомери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Водопровод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9" name="Слънце 6"/>
          <p:cNvSpPr/>
          <p:nvPr/>
        </p:nvSpPr>
        <p:spPr>
          <a:xfrm>
            <a:off x="4991100" y="1902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Слънце 6"/>
          <p:cNvSpPr/>
          <p:nvPr/>
        </p:nvSpPr>
        <p:spPr>
          <a:xfrm>
            <a:off x="6116955" y="222250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Слънце 6"/>
          <p:cNvSpPr/>
          <p:nvPr/>
        </p:nvSpPr>
        <p:spPr>
          <a:xfrm>
            <a:off x="7166610" y="267208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Слънце 6"/>
          <p:cNvSpPr/>
          <p:nvPr/>
        </p:nvSpPr>
        <p:spPr>
          <a:xfrm>
            <a:off x="7362825" y="3045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Слънце 6"/>
          <p:cNvSpPr/>
          <p:nvPr/>
        </p:nvSpPr>
        <p:spPr>
          <a:xfrm>
            <a:off x="7563804" y="3045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Слънце 6"/>
          <p:cNvSpPr/>
          <p:nvPr/>
        </p:nvSpPr>
        <p:spPr>
          <a:xfrm>
            <a:off x="8742999" y="323342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7572375" y="3347720"/>
            <a:ext cx="149542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563804" y="2931160"/>
            <a:ext cx="1" cy="41656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247576" y="2927350"/>
            <a:ext cx="844864" cy="63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536180" y="2705100"/>
            <a:ext cx="55626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1" idx="1"/>
          </p:cNvCxnSpPr>
          <p:nvPr/>
        </p:nvCxnSpPr>
        <p:spPr>
          <a:xfrm>
            <a:off x="8077200" y="2641600"/>
            <a:ext cx="7620" cy="2857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71386" y="2641600"/>
            <a:ext cx="0" cy="3098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6004560" y="2641600"/>
            <a:ext cx="1272541" cy="635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221730" y="2222500"/>
            <a:ext cx="0" cy="47871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0" idx="2"/>
          </p:cNvCxnSpPr>
          <p:nvPr/>
        </p:nvCxnSpPr>
        <p:spPr>
          <a:xfrm flipH="1" flipV="1">
            <a:off x="5095876" y="1965960"/>
            <a:ext cx="1125854" cy="48514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095876" y="1948180"/>
            <a:ext cx="0" cy="3098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7174230" y="3172460"/>
            <a:ext cx="844864" cy="63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7048500" y="2813050"/>
            <a:ext cx="228601" cy="63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5775960" y="3347720"/>
            <a:ext cx="179641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 flipV="1">
            <a:off x="2819400" y="2489200"/>
            <a:ext cx="2986088" cy="85344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954406" y="2489200"/>
            <a:ext cx="1864995" cy="1841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529590" y="2461856"/>
            <a:ext cx="424816" cy="20768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лънце 6"/>
          <p:cNvSpPr/>
          <p:nvPr/>
        </p:nvSpPr>
        <p:spPr>
          <a:xfrm>
            <a:off x="320040" y="228727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Слънце 6"/>
          <p:cNvSpPr/>
          <p:nvPr/>
        </p:nvSpPr>
        <p:spPr>
          <a:xfrm>
            <a:off x="2367915" y="2227862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Слънце 6"/>
          <p:cNvSpPr/>
          <p:nvPr/>
        </p:nvSpPr>
        <p:spPr>
          <a:xfrm>
            <a:off x="2098369" y="2234526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Слънце 6"/>
          <p:cNvSpPr/>
          <p:nvPr/>
        </p:nvSpPr>
        <p:spPr>
          <a:xfrm>
            <a:off x="1663692" y="2294890"/>
            <a:ext cx="209550" cy="228600"/>
          </a:xfrm>
          <a:prstGeom prst="sun">
            <a:avLst>
              <a:gd name="adj" fmla="val 2863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Слънце 6"/>
          <p:cNvSpPr/>
          <p:nvPr/>
        </p:nvSpPr>
        <p:spPr>
          <a:xfrm>
            <a:off x="1371600" y="233299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/>
          <p:nvPr/>
        </p:nvCxnSpPr>
        <p:spPr>
          <a:xfrm flipH="1">
            <a:off x="436245" y="2248642"/>
            <a:ext cx="93345" cy="1438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986790" y="2222500"/>
            <a:ext cx="40005" cy="4508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440493" y="22508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752600" y="22000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173918" y="2133600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478718" y="21238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Слънце 6"/>
          <p:cNvSpPr/>
          <p:nvPr/>
        </p:nvSpPr>
        <p:spPr>
          <a:xfrm>
            <a:off x="933454" y="4000498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1103949" y="4427220"/>
            <a:ext cx="434678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63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Г3-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bg-BG" sz="1000" dirty="0">
                <a:solidFill>
                  <a:srgbClr val="000000"/>
                </a:solidFill>
              </a:rPr>
              <a:t>СХЕМА КАНАЛИЗАЦИЯ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Freeform 4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Connector 54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7" name="Flowchart: Connector 56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8" name="Flowchart: Connector 57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Connector 60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2" name="Flowchart: Connector 61"/>
          <p:cNvSpPr/>
          <p:nvPr/>
        </p:nvSpPr>
        <p:spPr>
          <a:xfrm>
            <a:off x="7456170" y="2633522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3" name="Flowchart: Connector 62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4" name="Rectangle 63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9" name="Freeform 68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60020" y="3886199"/>
            <a:ext cx="2887980" cy="8382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Канализационна мрежа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Водоплътна изгребна яма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Ревизионна шахта за отпадъчни води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H="1">
            <a:off x="7456170" y="2561590"/>
            <a:ext cx="1501140" cy="406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 flipV="1">
            <a:off x="8610600" y="1798328"/>
            <a:ext cx="346710" cy="75290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8153400" y="1798328"/>
            <a:ext cx="457200" cy="10667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72400" y="1905000"/>
            <a:ext cx="381000" cy="2286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986790" y="2153181"/>
            <a:ext cx="40005" cy="51508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1026795" y="2477563"/>
            <a:ext cx="1868805" cy="18435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819400" y="1219200"/>
            <a:ext cx="76202" cy="12707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7391400" y="2658568"/>
            <a:ext cx="4622" cy="2370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7920178" y="2590800"/>
            <a:ext cx="4622" cy="2370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Connector 41"/>
          <p:cNvSpPr/>
          <p:nvPr/>
        </p:nvSpPr>
        <p:spPr>
          <a:xfrm>
            <a:off x="7357110" y="2544191"/>
            <a:ext cx="110490" cy="12280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19400" y="1219200"/>
            <a:ext cx="2590800" cy="8890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379720" y="2103120"/>
            <a:ext cx="868680" cy="56514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endCxn id="42" idx="2"/>
          </p:cNvCxnSpPr>
          <p:nvPr/>
        </p:nvCxnSpPr>
        <p:spPr>
          <a:xfrm flipV="1">
            <a:off x="6248400" y="2605596"/>
            <a:ext cx="1108710" cy="6140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>
            <a:off x="1865645" y="4038600"/>
            <a:ext cx="4572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2155519" y="4190999"/>
            <a:ext cx="381000" cy="2286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lowchart: Connector 125"/>
          <p:cNvSpPr/>
          <p:nvPr/>
        </p:nvSpPr>
        <p:spPr>
          <a:xfrm>
            <a:off x="2708910" y="4495800"/>
            <a:ext cx="110490" cy="12280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Line Callout 1 106"/>
          <p:cNvSpPr/>
          <p:nvPr/>
        </p:nvSpPr>
        <p:spPr>
          <a:xfrm>
            <a:off x="7940040" y="550672"/>
            <a:ext cx="914400" cy="612648"/>
          </a:xfrm>
          <a:prstGeom prst="borderCallout1">
            <a:avLst>
              <a:gd name="adj1" fmla="val 18750"/>
              <a:gd name="adj2" fmla="val -8333"/>
              <a:gd name="adj3" fmla="val 233147"/>
              <a:gd name="adj4" fmla="val -416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43° 02ʹ 31ʺ 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N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r>
              <a:rPr lang="bg-BG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25° 35ʹ 57ʺ</a:t>
            </a:r>
            <a:r>
              <a:rPr lang="en-US" sz="8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E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2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45021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Г4-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bg-BG" sz="1000" dirty="0">
                <a:solidFill>
                  <a:srgbClr val="000000"/>
                </a:solidFill>
              </a:rPr>
              <a:t>СХЕМА НА ОБОРОТНА ОХЛАЖДАЩА ВОДА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4834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Freeform 7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Connector 8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5" name="Flowchart: Connector 94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7" name="Flowchart: Connector 96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0" name="Flowchart: Connector 99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lowchart: Connector 103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5" name="Flowchart: Connector 104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7" name="Flowchart: Connector 10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lowchart: Connector 10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28" name="Freeform 127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160020" y="3886199"/>
            <a:ext cx="4415790" cy="8569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Охлаждащи водни пити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Резервоар за оборотни охлаждащи води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 rot="4994392">
            <a:off x="864042" y="213650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42" name="Правоъгълник 30"/>
          <p:cNvSpPr/>
          <p:nvPr/>
        </p:nvSpPr>
        <p:spPr>
          <a:xfrm rot="1705768">
            <a:off x="5482801" y="2119947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" name="Правоъгълник 30"/>
          <p:cNvSpPr/>
          <p:nvPr/>
        </p:nvSpPr>
        <p:spPr>
          <a:xfrm>
            <a:off x="7020083" y="2590129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4" name="Правоъгълник 30"/>
          <p:cNvSpPr/>
          <p:nvPr/>
        </p:nvSpPr>
        <p:spPr>
          <a:xfrm>
            <a:off x="7027386" y="2887662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5" name="Правоъгълник 30"/>
          <p:cNvSpPr/>
          <p:nvPr/>
        </p:nvSpPr>
        <p:spPr>
          <a:xfrm>
            <a:off x="5951220" y="3043872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Правоъгълник 30"/>
          <p:cNvSpPr/>
          <p:nvPr/>
        </p:nvSpPr>
        <p:spPr>
          <a:xfrm>
            <a:off x="8534400" y="294830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Правоъгълник 30"/>
          <p:cNvSpPr/>
          <p:nvPr/>
        </p:nvSpPr>
        <p:spPr>
          <a:xfrm rot="16527425">
            <a:off x="5078345" y="2648723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Правоъгълник 30"/>
          <p:cNvSpPr/>
          <p:nvPr/>
        </p:nvSpPr>
        <p:spPr>
          <a:xfrm rot="15801819">
            <a:off x="1364360" y="1684010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Правоъгълник 30"/>
          <p:cNvSpPr/>
          <p:nvPr/>
        </p:nvSpPr>
        <p:spPr>
          <a:xfrm rot="15801819">
            <a:off x="1494416" y="1657588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" name="Правоъгълник 30"/>
          <p:cNvSpPr/>
          <p:nvPr/>
        </p:nvSpPr>
        <p:spPr>
          <a:xfrm rot="15801819">
            <a:off x="2059997" y="1615836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4" name="Правоъгълник 30"/>
          <p:cNvSpPr/>
          <p:nvPr/>
        </p:nvSpPr>
        <p:spPr>
          <a:xfrm rot="15801819">
            <a:off x="2185931" y="160821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5" name="Правоъгълник 30"/>
          <p:cNvSpPr/>
          <p:nvPr/>
        </p:nvSpPr>
        <p:spPr>
          <a:xfrm rot="1705768">
            <a:off x="879825" y="1493623"/>
            <a:ext cx="223484" cy="9675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6" name="Звезда с 7 лъча 74"/>
          <p:cNvSpPr/>
          <p:nvPr/>
        </p:nvSpPr>
        <p:spPr>
          <a:xfrm>
            <a:off x="959644" y="1678541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7" name="Звезда с 7 лъча 74"/>
          <p:cNvSpPr/>
          <p:nvPr/>
        </p:nvSpPr>
        <p:spPr>
          <a:xfrm>
            <a:off x="1492153" y="1847954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8" name="Звезда с 7 лъча 74"/>
          <p:cNvSpPr/>
          <p:nvPr/>
        </p:nvSpPr>
        <p:spPr>
          <a:xfrm>
            <a:off x="2187790" y="178704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9" name="Звезда с 7 лъча 74"/>
          <p:cNvSpPr/>
          <p:nvPr/>
        </p:nvSpPr>
        <p:spPr>
          <a:xfrm>
            <a:off x="5150644" y="2364106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0" name="Звезда с 7 лъча 74"/>
          <p:cNvSpPr/>
          <p:nvPr/>
        </p:nvSpPr>
        <p:spPr>
          <a:xfrm>
            <a:off x="5675948" y="216566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1" name="Звезда с 7 лъча 74"/>
          <p:cNvSpPr/>
          <p:nvPr/>
        </p:nvSpPr>
        <p:spPr>
          <a:xfrm>
            <a:off x="6186488" y="2967037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2" name="Звезда с 7 лъча 74"/>
          <p:cNvSpPr/>
          <p:nvPr/>
        </p:nvSpPr>
        <p:spPr>
          <a:xfrm>
            <a:off x="6834188" y="283622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" name="Звезда с 7 лъча 74"/>
          <p:cNvSpPr/>
          <p:nvPr/>
        </p:nvSpPr>
        <p:spPr>
          <a:xfrm>
            <a:off x="6857048" y="2508886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" name="Звезда с 7 лъча 74"/>
          <p:cNvSpPr/>
          <p:nvPr/>
        </p:nvSpPr>
        <p:spPr>
          <a:xfrm>
            <a:off x="8321040" y="2883320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5" name="Звезда с 7 лъча 74"/>
          <p:cNvSpPr/>
          <p:nvPr/>
        </p:nvSpPr>
        <p:spPr>
          <a:xfrm>
            <a:off x="2766434" y="4359749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6" name="Правоъгълник 30"/>
          <p:cNvSpPr/>
          <p:nvPr/>
        </p:nvSpPr>
        <p:spPr>
          <a:xfrm>
            <a:off x="1873420" y="411162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1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Г5- СХЕМА ЕЛЕКТРОЗАХРАНВАНЕ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Freeform 42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Connector 52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4" name="Flowchart: Connector 53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5" name="Flowchart: Connector 54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6" name="Flowchart: Connector 55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Connector 57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0" name="Flowchart: Connector 59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1" name="Rectangle 60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6" name="Freeform 65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60020" y="3886200"/>
            <a:ext cx="4415790" cy="124856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Трафопост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Главен електромер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Електромери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06740" y="2348153"/>
            <a:ext cx="228600" cy="1294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3"/>
            <a:endCxn id="42" idx="3"/>
          </p:cNvCxnSpPr>
          <p:nvPr/>
        </p:nvCxnSpPr>
        <p:spPr>
          <a:xfrm flipV="1">
            <a:off x="8435340" y="2184400"/>
            <a:ext cx="556260" cy="22845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5" idx="1"/>
          </p:cNvCxnSpPr>
          <p:nvPr/>
        </p:nvCxnSpPr>
        <p:spPr>
          <a:xfrm flipV="1">
            <a:off x="8092440" y="2412858"/>
            <a:ext cx="114300" cy="255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8084820" y="2447362"/>
            <a:ext cx="15240" cy="5599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7696200" y="2893132"/>
            <a:ext cx="403860" cy="171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5-Point Star 22"/>
          <p:cNvSpPr/>
          <p:nvPr/>
        </p:nvSpPr>
        <p:spPr>
          <a:xfrm>
            <a:off x="7623810" y="2825486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>
            <a:off x="7467600" y="3007360"/>
            <a:ext cx="617220" cy="13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5-Point Star 94"/>
          <p:cNvSpPr/>
          <p:nvPr/>
        </p:nvSpPr>
        <p:spPr>
          <a:xfrm>
            <a:off x="7376160" y="2931831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>
            <a:off x="7239000" y="3008702"/>
            <a:ext cx="179070" cy="75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 flipV="1">
            <a:off x="7227570" y="2627429"/>
            <a:ext cx="11430" cy="3785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5-Point Star 100"/>
          <p:cNvSpPr/>
          <p:nvPr/>
        </p:nvSpPr>
        <p:spPr>
          <a:xfrm>
            <a:off x="7147560" y="2544879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>
            <a:stCxn id="105" idx="3"/>
          </p:cNvCxnSpPr>
          <p:nvPr/>
        </p:nvCxnSpPr>
        <p:spPr>
          <a:xfrm>
            <a:off x="6235989" y="2446020"/>
            <a:ext cx="919191" cy="14379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5-Point Star 104"/>
          <p:cNvSpPr/>
          <p:nvPr/>
        </p:nvSpPr>
        <p:spPr>
          <a:xfrm>
            <a:off x="6118860" y="229362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5199669" y="2037818"/>
            <a:ext cx="919191" cy="3157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5-Point Star 108"/>
          <p:cNvSpPr/>
          <p:nvPr/>
        </p:nvSpPr>
        <p:spPr>
          <a:xfrm>
            <a:off x="5067300" y="195072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5-Point Star 110"/>
          <p:cNvSpPr/>
          <p:nvPr/>
        </p:nvSpPr>
        <p:spPr>
          <a:xfrm>
            <a:off x="8435340" y="2193165"/>
            <a:ext cx="14478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5-Point Star 112"/>
          <p:cNvSpPr/>
          <p:nvPr/>
        </p:nvSpPr>
        <p:spPr>
          <a:xfrm>
            <a:off x="2319349" y="136512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5-Point Star 113"/>
          <p:cNvSpPr/>
          <p:nvPr/>
        </p:nvSpPr>
        <p:spPr>
          <a:xfrm>
            <a:off x="2010739" y="137361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5-Point Star 117"/>
          <p:cNvSpPr/>
          <p:nvPr/>
        </p:nvSpPr>
        <p:spPr>
          <a:xfrm>
            <a:off x="1613535" y="144981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5-Point Star 118"/>
          <p:cNvSpPr/>
          <p:nvPr/>
        </p:nvSpPr>
        <p:spPr>
          <a:xfrm>
            <a:off x="1304925" y="148906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5-Point Star 119"/>
          <p:cNvSpPr/>
          <p:nvPr/>
        </p:nvSpPr>
        <p:spPr>
          <a:xfrm>
            <a:off x="914400" y="141286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2667000" y="1412860"/>
            <a:ext cx="2419350" cy="5930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1141095" y="1412860"/>
            <a:ext cx="1536411" cy="1481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120" idx="3"/>
          </p:cNvCxnSpPr>
          <p:nvPr/>
        </p:nvCxnSpPr>
        <p:spPr>
          <a:xfrm flipV="1">
            <a:off x="1031529" y="1556652"/>
            <a:ext cx="113865" cy="86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5-Point Star 124"/>
          <p:cNvSpPr/>
          <p:nvPr/>
        </p:nvSpPr>
        <p:spPr>
          <a:xfrm>
            <a:off x="1314450" y="472440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1059180" y="4114800"/>
            <a:ext cx="228600" cy="1294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5-Point Star 126"/>
          <p:cNvSpPr/>
          <p:nvPr/>
        </p:nvSpPr>
        <p:spPr>
          <a:xfrm>
            <a:off x="1527810" y="4434284"/>
            <a:ext cx="14478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45021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Г6- СХЕМА НА ИЗПУСКАЩИТЕ УСТРОЙСТВА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Freeform 58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owchart: Connector 80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2" name="Flowchart: Connector 81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3" name="Flowchart: Connector 82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4" name="Flowchart: Connector 83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Connector 86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89" name="Flowchart: Connector 88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91" name="Flowchart: Connector 90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92" name="Rectangle 91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Connector 9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97" name="Freeform 96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60020" y="3886199"/>
            <a:ext cx="4831080" cy="19812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Хале 1: 10 бр.вентилатори х 44 700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и 3 бр.вентилатори х 12 000</a:t>
            </a:r>
            <a:r>
              <a:rPr lang="en-US" sz="1000" dirty="0">
                <a:solidFill>
                  <a:schemeClr val="tx1"/>
                </a:solidFill>
              </a:rPr>
              <a:t> Nm3/h</a:t>
            </a:r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3: 10 бр.вентилатори х 44 700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и 6 бр.вентилатори х 12 000</a:t>
            </a:r>
            <a:r>
              <a:rPr lang="en-US" sz="1000" dirty="0">
                <a:solidFill>
                  <a:schemeClr val="tx1"/>
                </a:solidFill>
              </a:rPr>
              <a:t> Nm3/h</a:t>
            </a:r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4: 14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и 4 бр.вентилатори х 20 000</a:t>
            </a:r>
            <a:r>
              <a:rPr lang="en-US" sz="1000" dirty="0">
                <a:solidFill>
                  <a:schemeClr val="tx1"/>
                </a:solidFill>
              </a:rPr>
              <a:t> Nm3/h</a:t>
            </a:r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5: 15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6: 16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</a:p>
          <a:p>
            <a:r>
              <a:rPr lang="bg-BG" sz="1000" dirty="0">
                <a:solidFill>
                  <a:schemeClr val="tx1"/>
                </a:solidFill>
              </a:rPr>
              <a:t>Хале 7: 20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</a:p>
          <a:p>
            <a:r>
              <a:rPr lang="bg-BG" sz="1000" dirty="0">
                <a:solidFill>
                  <a:schemeClr val="tx1"/>
                </a:solidFill>
              </a:rPr>
              <a:t>Хале 8: 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</a:p>
          <a:p>
            <a:r>
              <a:rPr lang="bg-BG" sz="1000" dirty="0">
                <a:solidFill>
                  <a:schemeClr val="tx1"/>
                </a:solidFill>
              </a:rPr>
              <a:t>Хале 9: 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10: 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</a:p>
          <a:p>
            <a:r>
              <a:rPr lang="bg-BG" sz="1000" dirty="0">
                <a:solidFill>
                  <a:schemeClr val="tx1"/>
                </a:solidFill>
              </a:rPr>
              <a:t>Хале 11: 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>
            <a:stCxn id="62" idx="0"/>
          </p:cNvCxnSpPr>
          <p:nvPr/>
        </p:nvCxnSpPr>
        <p:spPr>
          <a:xfrm flipH="1">
            <a:off x="4991100" y="2092960"/>
            <a:ext cx="30480" cy="8801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endCxn id="95" idx="1"/>
          </p:cNvCxnSpPr>
          <p:nvPr/>
        </p:nvCxnSpPr>
        <p:spPr>
          <a:xfrm>
            <a:off x="5554980" y="1922780"/>
            <a:ext cx="788670" cy="3378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70" idx="2"/>
          </p:cNvCxnSpPr>
          <p:nvPr/>
        </p:nvCxnSpPr>
        <p:spPr>
          <a:xfrm flipH="1">
            <a:off x="5951220" y="3251200"/>
            <a:ext cx="2910840" cy="6985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103620" y="2744470"/>
            <a:ext cx="0" cy="1981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04799" y="1484837"/>
            <a:ext cx="607700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295400" y="159271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792273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023447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486336" y="149439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915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381000" y="6445250"/>
            <a:ext cx="807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/>
              <a:t>ПРИЛОЖЕНИЕ Г7 – СХЕМА НА МЕСТАТА С ВЪЗМОЖНА ПОЯВА НА НЕОРГАНИЗИРАНИ ЕМИСИИ И НЕПРИЯТНИ МИРИЗМИ</a:t>
            </a:r>
            <a:endParaRPr lang="en-US" sz="1000" dirty="0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Freeform 95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lowchart: Connector 104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6" name="Flowchart: Connector 105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7" name="Flowchart: Connector 106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8" name="Flowchart: Connector 107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lowchart: Connector 109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1" name="Flowchart: Connector 110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2" name="Flowchart: Connector 111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13" name="Rectangle 11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Connector 113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20" name="Freeform 119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134" name="Straight Connector 133"/>
          <p:cNvCxnSpPr>
            <a:stCxn id="98" idx="0"/>
          </p:cNvCxnSpPr>
          <p:nvPr/>
        </p:nvCxnSpPr>
        <p:spPr>
          <a:xfrm flipH="1">
            <a:off x="4991100" y="2092960"/>
            <a:ext cx="30480" cy="8801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endCxn id="118" idx="1"/>
          </p:cNvCxnSpPr>
          <p:nvPr/>
        </p:nvCxnSpPr>
        <p:spPr>
          <a:xfrm>
            <a:off x="5554980" y="1922780"/>
            <a:ext cx="788670" cy="3378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00" idx="2"/>
          </p:cNvCxnSpPr>
          <p:nvPr/>
        </p:nvCxnSpPr>
        <p:spPr>
          <a:xfrm flipH="1">
            <a:off x="5951220" y="3251200"/>
            <a:ext cx="2910840" cy="6985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103620" y="2744470"/>
            <a:ext cx="0" cy="1981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304799" y="1484837"/>
            <a:ext cx="607700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1295400" y="159271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1792273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2023447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486336" y="149439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Петно 2 84"/>
          <p:cNvSpPr/>
          <p:nvPr/>
        </p:nvSpPr>
        <p:spPr>
          <a:xfrm>
            <a:off x="5330400" y="2821940"/>
            <a:ext cx="559859" cy="228600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4" name="Петно 2 84"/>
          <p:cNvSpPr/>
          <p:nvPr/>
        </p:nvSpPr>
        <p:spPr>
          <a:xfrm>
            <a:off x="4914900" y="297275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5" name="Петно 2 84"/>
          <p:cNvSpPr/>
          <p:nvPr/>
        </p:nvSpPr>
        <p:spPr>
          <a:xfrm>
            <a:off x="5651508" y="3186430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Петно 2 84"/>
          <p:cNvSpPr/>
          <p:nvPr/>
        </p:nvSpPr>
        <p:spPr>
          <a:xfrm>
            <a:off x="7209484" y="2880675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Петно 2 84"/>
          <p:cNvSpPr/>
          <p:nvPr/>
        </p:nvSpPr>
        <p:spPr>
          <a:xfrm>
            <a:off x="912499" y="151492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Петно 2 84"/>
          <p:cNvSpPr/>
          <p:nvPr/>
        </p:nvSpPr>
        <p:spPr>
          <a:xfrm>
            <a:off x="1241114" y="144621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Петно 2 84"/>
          <p:cNvSpPr/>
          <p:nvPr/>
        </p:nvSpPr>
        <p:spPr>
          <a:xfrm>
            <a:off x="1605915" y="141660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0" name="Петно 2 84"/>
          <p:cNvSpPr/>
          <p:nvPr/>
        </p:nvSpPr>
        <p:spPr>
          <a:xfrm>
            <a:off x="1920104" y="1391417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1" name="Петно 2 84"/>
          <p:cNvSpPr/>
          <p:nvPr/>
        </p:nvSpPr>
        <p:spPr>
          <a:xfrm>
            <a:off x="2309824" y="1359347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2" name="Петно 2 84"/>
          <p:cNvSpPr/>
          <p:nvPr/>
        </p:nvSpPr>
        <p:spPr>
          <a:xfrm>
            <a:off x="681990" y="4270374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" name="Закръглен правоъгълник 92"/>
          <p:cNvSpPr/>
          <p:nvPr/>
        </p:nvSpPr>
        <p:spPr>
          <a:xfrm>
            <a:off x="986305" y="4038600"/>
            <a:ext cx="119856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800" dirty="0">
                <a:solidFill>
                  <a:schemeClr val="tx1"/>
                </a:solidFill>
              </a:rPr>
              <a:t>Потенциален източник на неорганизирани емисии и миризми в атмосферният въздух</a:t>
            </a:r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23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838200" y="6445250"/>
            <a:ext cx="61436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Г8 – МЕСТА ЗА СЪХРАНЕНИЕ НА СУРОВИНИ СПОМАГАТЕЛНИ М-ЛИ И ГОРИВА 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Freeform 46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owchart: Connector 55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7" name="Flowchart: Connector 56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8" name="Flowchart: Connector 57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Connector 60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2" name="Flowchart: Connector 61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3" name="Flowchart: Connector 62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4" name="Rectangle 63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8" name="Freeform 67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60020" y="3886199"/>
            <a:ext cx="4415790" cy="16764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>
                <a:solidFill>
                  <a:schemeClr val="tx1"/>
                </a:solidFill>
              </a:rPr>
              <a:t>Силози за фураж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Склад за яйца и опаковки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Екарисажна камера СЖП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Склад за дезинфектанти</a:t>
            </a:r>
            <a:endParaRPr lang="en-US" sz="1000" dirty="0">
              <a:solidFill>
                <a:schemeClr val="tx1"/>
              </a:solidFill>
            </a:endParaRPr>
          </a:p>
          <a:p>
            <a:endParaRPr lang="en-US" sz="1000" dirty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Резервоар за пропан-бутан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" name="Flowchart: Connector 6"/>
          <p:cNvSpPr/>
          <p:nvPr/>
        </p:nvSpPr>
        <p:spPr>
          <a:xfrm>
            <a:off x="5143500" y="1966702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Connector 82"/>
          <p:cNvSpPr/>
          <p:nvPr/>
        </p:nvSpPr>
        <p:spPr>
          <a:xfrm>
            <a:off x="6343650" y="233299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/>
          <p:nvPr/>
        </p:nvSpPr>
        <p:spPr>
          <a:xfrm>
            <a:off x="6896100" y="288544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lowchart: Connector 84"/>
          <p:cNvSpPr/>
          <p:nvPr/>
        </p:nvSpPr>
        <p:spPr>
          <a:xfrm>
            <a:off x="6637020" y="29540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lowchart: Connector 86"/>
          <p:cNvSpPr/>
          <p:nvPr/>
        </p:nvSpPr>
        <p:spPr>
          <a:xfrm>
            <a:off x="7848600" y="28778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lowchart: Connector 88"/>
          <p:cNvSpPr/>
          <p:nvPr/>
        </p:nvSpPr>
        <p:spPr>
          <a:xfrm>
            <a:off x="453390" y="25349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lowchart: Connector 90"/>
          <p:cNvSpPr/>
          <p:nvPr/>
        </p:nvSpPr>
        <p:spPr>
          <a:xfrm>
            <a:off x="1288093" y="252095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lowchart: Connector 91"/>
          <p:cNvSpPr/>
          <p:nvPr/>
        </p:nvSpPr>
        <p:spPr>
          <a:xfrm>
            <a:off x="1858026" y="245364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Connector 92"/>
          <p:cNvSpPr/>
          <p:nvPr/>
        </p:nvSpPr>
        <p:spPr>
          <a:xfrm>
            <a:off x="2027884" y="2428522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lowchart: Connector 94"/>
          <p:cNvSpPr/>
          <p:nvPr/>
        </p:nvSpPr>
        <p:spPr>
          <a:xfrm>
            <a:off x="2590800" y="23825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lowchart: Connector 95"/>
          <p:cNvSpPr/>
          <p:nvPr/>
        </p:nvSpPr>
        <p:spPr>
          <a:xfrm>
            <a:off x="2057400" y="40386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01214" y="4343400"/>
            <a:ext cx="228600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307580" y="2687320"/>
            <a:ext cx="160020" cy="1295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962900" y="277876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2027884" y="4662882"/>
            <a:ext cx="236220" cy="12303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799070" y="2778760"/>
            <a:ext cx="114300" cy="76200"/>
          </a:xfrm>
          <a:prstGeom prst="rect">
            <a:avLst/>
          </a:prstGeom>
          <a:solidFill>
            <a:srgbClr val="336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022169" y="4953000"/>
            <a:ext cx="266700" cy="152400"/>
          </a:xfrm>
          <a:prstGeom prst="rect">
            <a:avLst/>
          </a:prstGeom>
          <a:solidFill>
            <a:srgbClr val="336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21227073">
            <a:off x="932756" y="2104765"/>
            <a:ext cx="298376" cy="1030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2086939" y="525780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4899660" y="246253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468630" y="175260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40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457200" y="6445250"/>
            <a:ext cx="6972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Г9 - СХЕМА НА ПЛОЩАДКИТЕ ЗА ПРЕДВАРИТЕЛНО СЪХРАНЯВАНЕ НА ОТПАДЪЦИ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reeform 23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Connector 33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5" name="Flowchart: Connector 34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6" name="Flowchart: Connector 35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7" name="Flowchart: Connector 36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Connector 38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0" name="Flowchart: Connector 39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41" name="Flowchart: Connector 40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42" name="Rectangle 41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46" name="Freeform 45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962900" y="277876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799070" y="2778760"/>
            <a:ext cx="114300" cy="76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Правоъгълник 12"/>
          <p:cNvSpPr/>
          <p:nvPr/>
        </p:nvSpPr>
        <p:spPr>
          <a:xfrm>
            <a:off x="406716" y="3867845"/>
            <a:ext cx="363188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/>
              <a:t>ПЛОЩАДКА 1</a:t>
            </a:r>
          </a:p>
          <a:p>
            <a:r>
              <a:rPr lang="ru-RU" sz="1000" b="1" dirty="0"/>
              <a:t>Ветеринарен пункт</a:t>
            </a:r>
          </a:p>
          <a:p>
            <a:r>
              <a:rPr lang="ru-RU" sz="1000" dirty="0"/>
              <a:t>-</a:t>
            </a:r>
            <a:r>
              <a:rPr lang="ru-RU" sz="1000" dirty="0" err="1"/>
              <a:t>Отпадъци</a:t>
            </a:r>
            <a:r>
              <a:rPr lang="ru-RU" sz="1000" dirty="0"/>
              <a:t>, </a:t>
            </a:r>
            <a:r>
              <a:rPr lang="ru-RU" sz="1000" dirty="0" err="1"/>
              <a:t>чието</a:t>
            </a:r>
            <a:r>
              <a:rPr lang="ru-RU" sz="1000" dirty="0"/>
              <a:t> </a:t>
            </a:r>
            <a:r>
              <a:rPr lang="ru-RU" sz="1000" dirty="0" err="1"/>
              <a:t>събиране</a:t>
            </a:r>
            <a:r>
              <a:rPr lang="ru-RU" sz="1000" dirty="0"/>
              <a:t> и </a:t>
            </a:r>
            <a:r>
              <a:rPr lang="ru-RU" sz="1000" dirty="0" err="1"/>
              <a:t>обезвреждане</a:t>
            </a:r>
            <a:r>
              <a:rPr lang="ru-RU" sz="1000" dirty="0"/>
              <a:t> не е </a:t>
            </a:r>
            <a:r>
              <a:rPr lang="ru-RU" sz="1000" dirty="0" err="1"/>
              <a:t>обект</a:t>
            </a:r>
            <a:r>
              <a:rPr lang="ru-RU" sz="1000" dirty="0"/>
              <a:t> на </a:t>
            </a:r>
            <a:r>
              <a:rPr lang="ru-RU" sz="1000" dirty="0" err="1"/>
              <a:t>специални</a:t>
            </a:r>
            <a:r>
              <a:rPr lang="ru-RU" sz="1000" dirty="0"/>
              <a:t> </a:t>
            </a:r>
            <a:r>
              <a:rPr lang="ru-RU" sz="1000" dirty="0" err="1"/>
              <a:t>изисквания</a:t>
            </a:r>
            <a:r>
              <a:rPr lang="ru-RU" sz="1000" dirty="0"/>
              <a:t>, с </a:t>
            </a:r>
            <a:r>
              <a:rPr lang="ru-RU" sz="1000" dirty="0" err="1"/>
              <a:t>оглед</a:t>
            </a:r>
            <a:r>
              <a:rPr lang="ru-RU" sz="1000" dirty="0"/>
              <a:t> </a:t>
            </a:r>
            <a:r>
              <a:rPr lang="ru-RU" sz="1000" dirty="0" err="1"/>
              <a:t>предотвратяване</a:t>
            </a:r>
            <a:r>
              <a:rPr lang="ru-RU" sz="1000" dirty="0"/>
              <a:t> на инфекции (код18 02 03) -0,1</a:t>
            </a:r>
            <a:r>
              <a:rPr lang="en-US" sz="1000" dirty="0"/>
              <a:t>t</a:t>
            </a:r>
            <a:endParaRPr lang="bg-BG" sz="1000" dirty="0"/>
          </a:p>
          <a:p>
            <a:r>
              <a:rPr lang="bg-BG" sz="1000" dirty="0"/>
              <a:t>-</a:t>
            </a:r>
            <a:r>
              <a:rPr lang="ru-RU" sz="1000" dirty="0"/>
              <a:t>Остри </a:t>
            </a:r>
            <a:r>
              <a:rPr lang="ru-RU" sz="1000" dirty="0" err="1"/>
              <a:t>инструменти</a:t>
            </a:r>
            <a:r>
              <a:rPr lang="ru-RU" sz="1000" dirty="0"/>
              <a:t> (с </a:t>
            </a:r>
            <a:r>
              <a:rPr lang="ru-RU" sz="1000" dirty="0" err="1"/>
              <a:t>изключение</a:t>
            </a:r>
            <a:r>
              <a:rPr lang="ru-RU" sz="1000" dirty="0"/>
              <a:t> на 180202*)- (код 18 02 01) – 0,1</a:t>
            </a:r>
            <a:r>
              <a:rPr lang="en-US" sz="1000" dirty="0"/>
              <a:t>t</a:t>
            </a:r>
            <a:endParaRPr lang="bg-BG" sz="1000" dirty="0"/>
          </a:p>
          <a:p>
            <a:r>
              <a:rPr lang="bg-BG" sz="1000" b="1" dirty="0"/>
              <a:t>ПЛОЩАДКА 2</a:t>
            </a:r>
          </a:p>
          <a:p>
            <a:r>
              <a:rPr lang="bg-BG" sz="1000" b="1" dirty="0"/>
              <a:t>Склад за дезинфектанти</a:t>
            </a:r>
          </a:p>
          <a:p>
            <a:r>
              <a:rPr lang="ru-RU" sz="1000" dirty="0"/>
              <a:t>-Опаковки съдържащи опасни вещества или замърсени с опасни вещества (код 150110*) -0,1</a:t>
            </a:r>
            <a:r>
              <a:rPr lang="en-US" sz="1000" dirty="0"/>
              <a:t>t</a:t>
            </a:r>
            <a:endParaRPr lang="bg-BG" sz="1000" dirty="0"/>
          </a:p>
          <a:p>
            <a:r>
              <a:rPr lang="bg-BG" sz="1000" dirty="0"/>
              <a:t>-Луминесцентни тръби и др.отпадъци, съдържащи живак (код 200101*) – 0,1</a:t>
            </a:r>
            <a:r>
              <a:rPr lang="en-US" sz="1000" dirty="0"/>
              <a:t>t</a:t>
            </a:r>
            <a:endParaRPr lang="ru-RU" sz="1000" dirty="0"/>
          </a:p>
        </p:txBody>
      </p:sp>
      <p:sp>
        <p:nvSpPr>
          <p:cNvPr id="81" name="Правоъгълник 10"/>
          <p:cNvSpPr/>
          <p:nvPr/>
        </p:nvSpPr>
        <p:spPr>
          <a:xfrm>
            <a:off x="4419600" y="3855184"/>
            <a:ext cx="464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b="1" dirty="0">
                <a:solidFill>
                  <a:srgbClr val="000000"/>
                </a:solidFill>
              </a:rPr>
              <a:t>ПЛОЩАДКА 3</a:t>
            </a:r>
            <a:endParaRPr lang="ru-RU" sz="1000" dirty="0">
              <a:solidFill>
                <a:srgbClr val="000000"/>
              </a:solidFill>
            </a:endParaRPr>
          </a:p>
          <a:p>
            <a:pPr lvl="0"/>
            <a:r>
              <a:rPr lang="ru-RU" sz="1000" b="1" dirty="0">
                <a:solidFill>
                  <a:srgbClr val="000000"/>
                </a:solidFill>
              </a:rPr>
              <a:t>Площадка Битови отпадъци</a:t>
            </a:r>
          </a:p>
          <a:p>
            <a:pPr marL="171450" lvl="0" indent="-171450">
              <a:buFontTx/>
              <a:buChar char="-"/>
            </a:pPr>
            <a:r>
              <a:rPr lang="ru-RU" sz="1000" dirty="0" err="1">
                <a:solidFill>
                  <a:srgbClr val="000000"/>
                </a:solidFill>
              </a:rPr>
              <a:t>Смесени</a:t>
            </a:r>
            <a:r>
              <a:rPr lang="ru-RU" sz="1000" dirty="0">
                <a:solidFill>
                  <a:srgbClr val="000000"/>
                </a:solidFill>
              </a:rPr>
              <a:t> </a:t>
            </a:r>
            <a:r>
              <a:rPr lang="ru-RU" sz="1000" dirty="0" err="1">
                <a:solidFill>
                  <a:srgbClr val="000000"/>
                </a:solidFill>
              </a:rPr>
              <a:t>битови</a:t>
            </a:r>
            <a:r>
              <a:rPr lang="ru-RU" sz="1000" dirty="0">
                <a:solidFill>
                  <a:srgbClr val="000000"/>
                </a:solidFill>
              </a:rPr>
              <a:t> </a:t>
            </a:r>
            <a:r>
              <a:rPr lang="ru-RU" sz="1000" dirty="0" err="1">
                <a:solidFill>
                  <a:srgbClr val="000000"/>
                </a:solidFill>
              </a:rPr>
              <a:t>отпадъци</a:t>
            </a:r>
            <a:r>
              <a:rPr lang="ru-RU" sz="1000" dirty="0">
                <a:solidFill>
                  <a:srgbClr val="000000"/>
                </a:solidFill>
              </a:rPr>
              <a:t> (код 200301) -0,5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b="1" dirty="0">
                <a:solidFill>
                  <a:srgbClr val="000000"/>
                </a:solidFill>
              </a:rPr>
              <a:t>ПЛОЩАДКА 4</a:t>
            </a:r>
            <a:endParaRPr lang="ru-RU" sz="1000" b="1" dirty="0">
              <a:solidFill>
                <a:srgbClr val="000000"/>
              </a:solidFill>
            </a:endParaRPr>
          </a:p>
          <a:p>
            <a:pPr lvl="0"/>
            <a:r>
              <a:rPr lang="ru-RU" sz="1000" b="1" dirty="0">
                <a:solidFill>
                  <a:srgbClr val="000000"/>
                </a:solidFill>
              </a:rPr>
              <a:t>Площадка Производствени отпадъци</a:t>
            </a: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-Хартиени и картонени опаковки (код 150101) – 0,1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-Пластмасови опаковки (код150102) – 0,1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-Черни метали  (код 191202) -</a:t>
            </a:r>
            <a:r>
              <a:rPr lang="en-US" sz="1000" dirty="0">
                <a:solidFill>
                  <a:srgbClr val="000000"/>
                </a:solidFill>
              </a:rPr>
              <a:t>5t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</a:t>
            </a:r>
            <a:r>
              <a:rPr lang="ru-RU" sz="1000" dirty="0"/>
              <a:t>Излязло от употреба оборудване, различно от упоменатото в кодове от</a:t>
            </a:r>
          </a:p>
          <a:p>
            <a:pPr lvl="0"/>
            <a:r>
              <a:rPr lang="ru-RU" sz="1000" dirty="0"/>
              <a:t>16 02 09 до 16 02 13  (код 160214) – 0,1</a:t>
            </a:r>
            <a:r>
              <a:rPr lang="en-US" sz="1000" dirty="0"/>
              <a:t>t</a:t>
            </a:r>
            <a:endParaRPr lang="bg-BG" sz="1000" dirty="0"/>
          </a:p>
          <a:p>
            <a:pPr lvl="0"/>
            <a:r>
              <a:rPr lang="bg-BG" sz="1000" b="1" dirty="0">
                <a:solidFill>
                  <a:srgbClr val="000000"/>
                </a:solidFill>
              </a:rPr>
              <a:t>ПЛОЩАДКА 5</a:t>
            </a: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-Странични животински продукти (СЖП) – 1 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b="1" dirty="0"/>
              <a:t>ПЛОЩАДКА 6</a:t>
            </a: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 - Животинска тор (код 020106) – 16 000 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810500" y="2673350"/>
            <a:ext cx="1143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54330" y="3962400"/>
            <a:ext cx="1143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61950" y="5029200"/>
            <a:ext cx="114300" cy="76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8610600" y="335280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901069" y="266827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362450" y="392430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362450" y="548640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362450" y="5876906"/>
            <a:ext cx="1143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322696">
            <a:off x="5180763" y="2862540"/>
            <a:ext cx="522178" cy="16268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322696">
            <a:off x="5824586" y="2933691"/>
            <a:ext cx="116024" cy="166412"/>
          </a:xfrm>
          <a:prstGeom prst="rect">
            <a:avLst/>
          </a:prstGeom>
          <a:solidFill>
            <a:srgbClr val="CCFF3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67200" y="4352379"/>
            <a:ext cx="199049" cy="158596"/>
          </a:xfrm>
          <a:prstGeom prst="rect">
            <a:avLst/>
          </a:prstGeom>
          <a:solidFill>
            <a:srgbClr val="CCFF3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88516"/>
      </p:ext>
    </p:extLst>
  </p:cSld>
  <p:clrMapOvr>
    <a:masterClrMapping/>
  </p:clrMapOvr>
</p:sld>
</file>

<file path=ppt/theme/theme1.xml><?xml version="1.0" encoding="utf-8"?>
<a:theme xmlns:a="http://schemas.openxmlformats.org/drawingml/2006/main" name="Проект по подразбиране">
  <a:themeElements>
    <a:clrScheme name="Проект по подразбиран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оект по подразбиран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ект по подразбиран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2705</TotalTime>
  <Words>1029</Words>
  <Application>Microsoft Office PowerPoint</Application>
  <PresentationFormat>Презентация на цял екран (4:3)</PresentationFormat>
  <Paragraphs>300</Paragraphs>
  <Slides>11</Slides>
  <Notes>11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11</vt:i4>
      </vt:variant>
    </vt:vector>
  </HeadingPairs>
  <TitlesOfParts>
    <vt:vector size="14" baseType="lpstr">
      <vt:lpstr>Arial</vt:lpstr>
      <vt:lpstr>Calibri</vt:lpstr>
      <vt:lpstr>Проект по подразбиране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hh</dc:creator>
  <cp:lastModifiedBy>Lenovo</cp:lastModifiedBy>
  <cp:revision>152</cp:revision>
  <cp:lastPrinted>2019-04-08T13:24:13Z</cp:lastPrinted>
  <dcterms:created xsi:type="dcterms:W3CDTF">2012-12-10T09:46:30Z</dcterms:created>
  <dcterms:modified xsi:type="dcterms:W3CDTF">2020-11-20T13:57:27Z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