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01" r:id="rId2"/>
    <p:sldId id="290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</p:sldIdLst>
  <p:sldSz cx="9144000" cy="6858000" type="screen4x3"/>
  <p:notesSz cx="6881813" cy="10002838"/>
  <p:defaultTextStyle>
    <a:defPPr>
      <a:defRPr lang="bg-BG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FF0000"/>
    <a:srgbClr val="FFFF66"/>
    <a:srgbClr val="CCFF33"/>
    <a:srgbClr val="3366FF"/>
    <a:srgbClr val="99CCFF"/>
    <a:srgbClr val="3399FF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4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0E4EFFE-F936-4BBA-85AE-CDD56146E719}" type="datetimeFigureOut">
              <a:rPr lang="en-US"/>
              <a:pPr>
                <a:defRPr/>
              </a:pPr>
              <a:t>8/13/2018</a:t>
            </a:fld>
            <a:endParaRPr lang="en-US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01188"/>
            <a:ext cx="2982913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bg-BG"/>
              <a:t>ПРИЛОЖЕНИЕ Г3-"СХЕМА" ГЕНПЛАМ</a:t>
            </a:r>
            <a:endParaRPr lang="en-US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3"/>
          </p:nvPr>
        </p:nvSpPr>
        <p:spPr>
          <a:xfrm>
            <a:off x="3897313" y="9501188"/>
            <a:ext cx="2982912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1C0E8E6-95EF-4AED-8301-5EE06DDB46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35265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горния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96184E6-271F-44AA-89FF-C5E532C41EAE}" type="datetimeFigureOut">
              <a:rPr lang="en-US"/>
              <a:pPr>
                <a:defRPr/>
              </a:pPr>
              <a:t>8/13/2018</a:t>
            </a:fld>
            <a:endParaRPr lang="en-US"/>
          </a:p>
        </p:txBody>
      </p:sp>
      <p:sp>
        <p:nvSpPr>
          <p:cNvPr id="4" name="Контейнер за изображение на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Контейнер за бележки 4"/>
          <p:cNvSpPr>
            <a:spLocks noGrp="1"/>
          </p:cNvSpPr>
          <p:nvPr>
            <p:ph type="body" sz="quarter" idx="3"/>
          </p:nvPr>
        </p:nvSpPr>
        <p:spPr>
          <a:xfrm>
            <a:off x="688975" y="4751388"/>
            <a:ext cx="5505450" cy="45005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bg-BG" noProof="0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noProof="0" smtClean="0"/>
              <a:t>Второ ниво</a:t>
            </a:r>
          </a:p>
          <a:p>
            <a:pPr lvl="2"/>
            <a:r>
              <a:rPr lang="bg-BG" noProof="0" smtClean="0"/>
              <a:t>Трето ниво</a:t>
            </a:r>
          </a:p>
          <a:p>
            <a:pPr lvl="3"/>
            <a:r>
              <a:rPr lang="bg-BG" noProof="0" smtClean="0"/>
              <a:t>Четвърто ниво</a:t>
            </a:r>
          </a:p>
          <a:p>
            <a:pPr lvl="4"/>
            <a:r>
              <a:rPr lang="bg-BG" noProof="0" smtClean="0"/>
              <a:t>Пето ниво</a:t>
            </a:r>
            <a:endParaRPr lang="en-US" noProof="0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01188"/>
            <a:ext cx="2982913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bg-BG"/>
              <a:t>ПРИЛОЖЕНИЕ Г3-"СХЕМА" ГЕНПЛАМ</a:t>
            </a:r>
            <a:endParaRPr lang="en-US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5"/>
          </p:nvPr>
        </p:nvSpPr>
        <p:spPr>
          <a:xfrm>
            <a:off x="3897313" y="9501188"/>
            <a:ext cx="2982912" cy="5000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1687DD6-2359-460C-8BF5-44E75BF752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13055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8435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4863FD-1145-46F8-A71D-4934023A7768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8436" name="Контейнер за долния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bg-BG" smtClean="0">
                <a:solidFill>
                  <a:prstClr val="black"/>
                </a:solidFill>
              </a:rPr>
              <a:t>ПРИЛОЖЕНИЕ Г3-"СХЕМА" ГЕНПЛАМ</a:t>
            </a:r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8435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4863FD-1145-46F8-A71D-4934023A7768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8436" name="Контейнер за долния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bg-BG" smtClean="0">
                <a:solidFill>
                  <a:prstClr val="black"/>
                </a:solidFill>
              </a:rPr>
              <a:t>ПРИЛОЖЕНИЕ Г3-"СХЕМА" ГЕНПЛАМ</a:t>
            </a:r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8435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4863FD-1145-46F8-A71D-4934023A7768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8436" name="Контейнер за долния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bg-BG" smtClean="0">
                <a:solidFill>
                  <a:prstClr val="black"/>
                </a:solidFill>
              </a:rPr>
              <a:t>ПРИЛОЖЕНИЕ Г3-"СХЕМА" ГЕНПЛАМ</a:t>
            </a:r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8435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4863FD-1145-46F8-A71D-4934023A7768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8436" name="Контейнер за долния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bg-BG" smtClean="0">
                <a:solidFill>
                  <a:prstClr val="black"/>
                </a:solidFill>
              </a:rPr>
              <a:t>ПРИЛОЖЕНИЕ Г3-"СХЕМА" ГЕНПЛАМ</a:t>
            </a:r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8435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4863FD-1145-46F8-A71D-4934023A7768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8436" name="Контейнер за долния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bg-BG" smtClean="0">
                <a:solidFill>
                  <a:prstClr val="black"/>
                </a:solidFill>
              </a:rPr>
              <a:t>ПРИЛОЖЕНИЕ Г3-"СХЕМА" ГЕНПЛАМ</a:t>
            </a:r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8435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4863FD-1145-46F8-A71D-4934023A7768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8436" name="Контейнер за долния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bg-BG" smtClean="0">
                <a:solidFill>
                  <a:prstClr val="black"/>
                </a:solidFill>
              </a:rPr>
              <a:t>ПРИЛОЖЕНИЕ Г3-"СХЕМА" ГЕНПЛАМ</a:t>
            </a:r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8435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4863FD-1145-46F8-A71D-4934023A7768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8436" name="Контейнер за долния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bg-BG" smtClean="0">
                <a:solidFill>
                  <a:prstClr val="black"/>
                </a:solidFill>
              </a:rPr>
              <a:t>ПРИЛОЖЕНИЕ Г3-"СХЕМА" ГЕНПЛАМ</a:t>
            </a:r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8435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4863FD-1145-46F8-A71D-4934023A7768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8436" name="Контейнер за долния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bg-BG" smtClean="0">
                <a:solidFill>
                  <a:prstClr val="black"/>
                </a:solidFill>
              </a:rPr>
              <a:t>ПРИЛОЖЕНИЕ Г3-"СХЕМА" ГЕНПЛАМ</a:t>
            </a:r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8435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4863FD-1145-46F8-A71D-4934023A7768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8436" name="Контейнер за долния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bg-BG" smtClean="0">
                <a:solidFill>
                  <a:prstClr val="black"/>
                </a:solidFill>
              </a:rPr>
              <a:t>ПРИЛОЖЕНИЕ Г3-"СХЕМА" ГЕНПЛАМ</a:t>
            </a:r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8435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4863FD-1145-46F8-A71D-4934023A7768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8436" name="Контейнер за долния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bg-BG" smtClean="0">
                <a:solidFill>
                  <a:prstClr val="black"/>
                </a:solidFill>
              </a:rPr>
              <a:t>ПРИЛОЖЕНИЕ Г3-"СХЕМА" ГЕНПЛАМ</a:t>
            </a:r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Контейнер за изображение на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Контейнер за бележ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8435" name="Контейнер за номер на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4863FD-1145-46F8-A71D-4934023A7768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8436" name="Контейнер за долния колонтитул 4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bg-BG" smtClean="0">
                <a:solidFill>
                  <a:prstClr val="black"/>
                </a:solidFill>
              </a:rPr>
              <a:t>ПРИЛОЖЕНИЕ Г3-"СХЕМА" ГЕНПЛАМ</a:t>
            </a:r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bg-BG" smtClean="0"/>
              <a:t>Щракнете за редакция стил подзагл. обр.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5C797-2173-4E33-B844-96371BA59E4F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EB003-E4D8-43B9-9852-64374298BB2E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78431-CE1B-4DED-BFFA-603350E06340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63CBE-57CA-4C5C-93BB-5EEC74FBA5D0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597293-FE38-48E4-9A34-A92C899F9F5B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B455D-699A-4114-A8E2-FBF1B3B169E0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1088C-7F34-4621-AC91-C973A2D63AFF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CA0F5-C744-4A37-B723-82B7085C93F9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F9B20-2CE5-4696-BEAD-732A0EF0A5B9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en-US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6AA2F-DB05-41B4-9DA1-75CFC5EF068C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Редакт. стил загл. образец</a:t>
            </a:r>
            <a:endParaRPr lang="en-US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56FED-E9FB-41D2-B428-D02739B781D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bg-BG" smtClean="0"/>
              <a:t>Щракнете, за да редактирате стила на заглавието в образеца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C826DB8-EB91-4045-A2E1-5C9F36E8497A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4" name="Текстово поле 12"/>
          <p:cNvSpPr txBox="1">
            <a:spLocks noChangeArrowheads="1"/>
          </p:cNvSpPr>
          <p:nvPr/>
        </p:nvSpPr>
        <p:spPr bwMode="auto">
          <a:xfrm>
            <a:off x="2584450" y="6383337"/>
            <a:ext cx="3816349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1000" dirty="0">
                <a:solidFill>
                  <a:srgbClr val="000000"/>
                </a:solidFill>
              </a:rPr>
              <a:t>ПРИЛОЖЕНИЕ </a:t>
            </a:r>
            <a:r>
              <a:rPr lang="bg-BG" sz="1000" dirty="0" smtClean="0">
                <a:solidFill>
                  <a:srgbClr val="000000"/>
                </a:solidFill>
              </a:rPr>
              <a:t>Г</a:t>
            </a:r>
            <a:r>
              <a:rPr lang="en-US" sz="1000" dirty="0" smtClean="0">
                <a:solidFill>
                  <a:srgbClr val="000000"/>
                </a:solidFill>
              </a:rPr>
              <a:t>1</a:t>
            </a:r>
            <a:r>
              <a:rPr lang="bg-BG" sz="1000" dirty="0" smtClean="0">
                <a:solidFill>
                  <a:srgbClr val="000000"/>
                </a:solidFill>
              </a:rPr>
              <a:t>-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bg-BG" sz="1000" dirty="0" smtClean="0">
                <a:solidFill>
                  <a:srgbClr val="000000"/>
                </a:solidFill>
              </a:rPr>
              <a:t>ГЕНПЛАН</a:t>
            </a:r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9600"/>
            <a:ext cx="8915400" cy="31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reeform 4"/>
          <p:cNvSpPr/>
          <p:nvPr/>
        </p:nvSpPr>
        <p:spPr>
          <a:xfrm>
            <a:off x="160020" y="1140460"/>
            <a:ext cx="2811780" cy="1676400"/>
          </a:xfrm>
          <a:custGeom>
            <a:avLst/>
            <a:gdLst>
              <a:gd name="connsiteX0" fmla="*/ 723900 w 2811780"/>
              <a:gd name="connsiteY0" fmla="*/ 1676400 h 1676400"/>
              <a:gd name="connsiteX1" fmla="*/ 685800 w 2811780"/>
              <a:gd name="connsiteY1" fmla="*/ 1615440 h 1676400"/>
              <a:gd name="connsiteX2" fmla="*/ 137160 w 2811780"/>
              <a:gd name="connsiteY2" fmla="*/ 1592580 h 1676400"/>
              <a:gd name="connsiteX3" fmla="*/ 30480 w 2811780"/>
              <a:gd name="connsiteY3" fmla="*/ 1531620 h 1676400"/>
              <a:gd name="connsiteX4" fmla="*/ 0 w 2811780"/>
              <a:gd name="connsiteY4" fmla="*/ 1394460 h 1676400"/>
              <a:gd name="connsiteX5" fmla="*/ 243840 w 2811780"/>
              <a:gd name="connsiteY5" fmla="*/ 922020 h 1676400"/>
              <a:gd name="connsiteX6" fmla="*/ 297180 w 2811780"/>
              <a:gd name="connsiteY6" fmla="*/ 800100 h 1676400"/>
              <a:gd name="connsiteX7" fmla="*/ 320040 w 2811780"/>
              <a:gd name="connsiteY7" fmla="*/ 678180 h 1676400"/>
              <a:gd name="connsiteX8" fmla="*/ 647700 w 2811780"/>
              <a:gd name="connsiteY8" fmla="*/ 281940 h 1676400"/>
              <a:gd name="connsiteX9" fmla="*/ 1120140 w 2811780"/>
              <a:gd name="connsiteY9" fmla="*/ 167640 h 1676400"/>
              <a:gd name="connsiteX10" fmla="*/ 1363980 w 2811780"/>
              <a:gd name="connsiteY10" fmla="*/ 160020 h 1676400"/>
              <a:gd name="connsiteX11" fmla="*/ 2735580 w 2811780"/>
              <a:gd name="connsiteY11" fmla="*/ 0 h 1676400"/>
              <a:gd name="connsiteX12" fmla="*/ 2750820 w 2811780"/>
              <a:gd name="connsiteY12" fmla="*/ 30480 h 1676400"/>
              <a:gd name="connsiteX13" fmla="*/ 2811780 w 2811780"/>
              <a:gd name="connsiteY13" fmla="*/ 1440180 h 1676400"/>
              <a:gd name="connsiteX14" fmla="*/ 2179320 w 2811780"/>
              <a:gd name="connsiteY14" fmla="*/ 1417320 h 1676400"/>
              <a:gd name="connsiteX15" fmla="*/ 1783080 w 2811780"/>
              <a:gd name="connsiteY15" fmla="*/ 1485900 h 1676400"/>
              <a:gd name="connsiteX16" fmla="*/ 1363980 w 2811780"/>
              <a:gd name="connsiteY16" fmla="*/ 1554480 h 1676400"/>
              <a:gd name="connsiteX17" fmla="*/ 723900 w 2811780"/>
              <a:gd name="connsiteY17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11780" h="1676400">
                <a:moveTo>
                  <a:pt x="723900" y="1676400"/>
                </a:moveTo>
                <a:lnTo>
                  <a:pt x="685800" y="1615440"/>
                </a:lnTo>
                <a:lnTo>
                  <a:pt x="137160" y="1592580"/>
                </a:lnTo>
                <a:lnTo>
                  <a:pt x="30480" y="1531620"/>
                </a:lnTo>
                <a:lnTo>
                  <a:pt x="0" y="1394460"/>
                </a:lnTo>
                <a:lnTo>
                  <a:pt x="243840" y="922020"/>
                </a:lnTo>
                <a:lnTo>
                  <a:pt x="297180" y="800100"/>
                </a:lnTo>
                <a:lnTo>
                  <a:pt x="320040" y="678180"/>
                </a:lnTo>
                <a:lnTo>
                  <a:pt x="647700" y="281940"/>
                </a:lnTo>
                <a:lnTo>
                  <a:pt x="1120140" y="167640"/>
                </a:lnTo>
                <a:lnTo>
                  <a:pt x="1363980" y="160020"/>
                </a:lnTo>
                <a:lnTo>
                  <a:pt x="2735580" y="0"/>
                </a:lnTo>
                <a:lnTo>
                  <a:pt x="2750820" y="30480"/>
                </a:lnTo>
                <a:lnTo>
                  <a:pt x="2811780" y="1440180"/>
                </a:lnTo>
                <a:lnTo>
                  <a:pt x="2179320" y="1417320"/>
                </a:lnTo>
                <a:lnTo>
                  <a:pt x="1783080" y="1485900"/>
                </a:lnTo>
                <a:lnTo>
                  <a:pt x="1363980" y="1554480"/>
                </a:lnTo>
                <a:lnTo>
                  <a:pt x="723900" y="167640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4907280" y="1826260"/>
            <a:ext cx="4061460" cy="1744980"/>
          </a:xfrm>
          <a:custGeom>
            <a:avLst/>
            <a:gdLst>
              <a:gd name="connsiteX0" fmla="*/ 0 w 4061460"/>
              <a:gd name="connsiteY0" fmla="*/ 0 h 1744980"/>
              <a:gd name="connsiteX1" fmla="*/ 914400 w 4061460"/>
              <a:gd name="connsiteY1" fmla="*/ 22860 h 1744980"/>
              <a:gd name="connsiteX2" fmla="*/ 982980 w 4061460"/>
              <a:gd name="connsiteY2" fmla="*/ 198120 h 1744980"/>
              <a:gd name="connsiteX3" fmla="*/ 1470660 w 4061460"/>
              <a:gd name="connsiteY3" fmla="*/ 274320 h 1744980"/>
              <a:gd name="connsiteX4" fmla="*/ 1485900 w 4061460"/>
              <a:gd name="connsiteY4" fmla="*/ 365760 h 1744980"/>
              <a:gd name="connsiteX5" fmla="*/ 1752600 w 4061460"/>
              <a:gd name="connsiteY5" fmla="*/ 396240 h 1744980"/>
              <a:gd name="connsiteX6" fmla="*/ 1744980 w 4061460"/>
              <a:gd name="connsiteY6" fmla="*/ 457200 h 1744980"/>
              <a:gd name="connsiteX7" fmla="*/ 2941320 w 4061460"/>
              <a:gd name="connsiteY7" fmla="*/ 647700 h 1744980"/>
              <a:gd name="connsiteX8" fmla="*/ 3154680 w 4061460"/>
              <a:gd name="connsiteY8" fmla="*/ 594360 h 1744980"/>
              <a:gd name="connsiteX9" fmla="*/ 3162300 w 4061460"/>
              <a:gd name="connsiteY9" fmla="*/ 830580 h 1744980"/>
              <a:gd name="connsiteX10" fmla="*/ 3253740 w 4061460"/>
              <a:gd name="connsiteY10" fmla="*/ 815340 h 1744980"/>
              <a:gd name="connsiteX11" fmla="*/ 3253740 w 4061460"/>
              <a:gd name="connsiteY11" fmla="*/ 998220 h 1744980"/>
              <a:gd name="connsiteX12" fmla="*/ 3634740 w 4061460"/>
              <a:gd name="connsiteY12" fmla="*/ 967740 h 1744980"/>
              <a:gd name="connsiteX13" fmla="*/ 3627120 w 4061460"/>
              <a:gd name="connsiteY13" fmla="*/ 998220 h 1744980"/>
              <a:gd name="connsiteX14" fmla="*/ 3893820 w 4061460"/>
              <a:gd name="connsiteY14" fmla="*/ 960120 h 1744980"/>
              <a:gd name="connsiteX15" fmla="*/ 4061460 w 4061460"/>
              <a:gd name="connsiteY15" fmla="*/ 1615440 h 1744980"/>
              <a:gd name="connsiteX16" fmla="*/ 1485900 w 4061460"/>
              <a:gd name="connsiteY16" fmla="*/ 1744980 h 1744980"/>
              <a:gd name="connsiteX17" fmla="*/ 708660 w 4061460"/>
              <a:gd name="connsiteY17" fmla="*/ 1455420 h 1744980"/>
              <a:gd name="connsiteX18" fmla="*/ 7620 w 4061460"/>
              <a:gd name="connsiteY18" fmla="*/ 1264920 h 1744980"/>
              <a:gd name="connsiteX19" fmla="*/ 0 w 4061460"/>
              <a:gd name="connsiteY19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1460" h="1744980">
                <a:moveTo>
                  <a:pt x="0" y="0"/>
                </a:moveTo>
                <a:lnTo>
                  <a:pt x="914400" y="22860"/>
                </a:lnTo>
                <a:lnTo>
                  <a:pt x="982980" y="198120"/>
                </a:lnTo>
                <a:lnTo>
                  <a:pt x="1470660" y="274320"/>
                </a:lnTo>
                <a:lnTo>
                  <a:pt x="1485900" y="365760"/>
                </a:lnTo>
                <a:lnTo>
                  <a:pt x="1752600" y="396240"/>
                </a:lnTo>
                <a:lnTo>
                  <a:pt x="1744980" y="457200"/>
                </a:lnTo>
                <a:lnTo>
                  <a:pt x="2941320" y="647700"/>
                </a:lnTo>
                <a:lnTo>
                  <a:pt x="3154680" y="594360"/>
                </a:lnTo>
                <a:lnTo>
                  <a:pt x="3162300" y="830580"/>
                </a:lnTo>
                <a:lnTo>
                  <a:pt x="3253740" y="815340"/>
                </a:lnTo>
                <a:lnTo>
                  <a:pt x="3253740" y="998220"/>
                </a:lnTo>
                <a:lnTo>
                  <a:pt x="3634740" y="967740"/>
                </a:lnTo>
                <a:lnTo>
                  <a:pt x="3627120" y="998220"/>
                </a:lnTo>
                <a:lnTo>
                  <a:pt x="3893820" y="960120"/>
                </a:lnTo>
                <a:lnTo>
                  <a:pt x="4061460" y="1615440"/>
                </a:lnTo>
                <a:lnTo>
                  <a:pt x="1485900" y="1744980"/>
                </a:lnTo>
                <a:lnTo>
                  <a:pt x="708660" y="1455420"/>
                </a:lnTo>
                <a:lnTo>
                  <a:pt x="7620" y="126492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4991100" y="2024380"/>
            <a:ext cx="190500" cy="982980"/>
          </a:xfrm>
          <a:custGeom>
            <a:avLst/>
            <a:gdLst>
              <a:gd name="connsiteX0" fmla="*/ 30480 w 190500"/>
              <a:gd name="connsiteY0" fmla="*/ 68580 h 982980"/>
              <a:gd name="connsiteX1" fmla="*/ 38100 w 190500"/>
              <a:gd name="connsiteY1" fmla="*/ 0 h 982980"/>
              <a:gd name="connsiteX2" fmla="*/ 129540 w 190500"/>
              <a:gd name="connsiteY2" fmla="*/ 22860 h 982980"/>
              <a:gd name="connsiteX3" fmla="*/ 137160 w 190500"/>
              <a:gd name="connsiteY3" fmla="*/ 91440 h 982980"/>
              <a:gd name="connsiteX4" fmla="*/ 190500 w 190500"/>
              <a:gd name="connsiteY4" fmla="*/ 83820 h 982980"/>
              <a:gd name="connsiteX5" fmla="*/ 160020 w 190500"/>
              <a:gd name="connsiteY5" fmla="*/ 982980 h 982980"/>
              <a:gd name="connsiteX6" fmla="*/ 0 w 190500"/>
              <a:gd name="connsiteY6" fmla="*/ 952500 h 982980"/>
              <a:gd name="connsiteX7" fmla="*/ 30480 w 190500"/>
              <a:gd name="connsiteY7" fmla="*/ 685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00" h="982980">
                <a:moveTo>
                  <a:pt x="30480" y="68580"/>
                </a:moveTo>
                <a:lnTo>
                  <a:pt x="38100" y="0"/>
                </a:lnTo>
                <a:lnTo>
                  <a:pt x="129540" y="22860"/>
                </a:lnTo>
                <a:lnTo>
                  <a:pt x="137160" y="91440"/>
                </a:lnTo>
                <a:lnTo>
                  <a:pt x="190500" y="83820"/>
                </a:lnTo>
                <a:lnTo>
                  <a:pt x="160020" y="982980"/>
                </a:lnTo>
                <a:lnTo>
                  <a:pt x="0" y="952500"/>
                </a:lnTo>
                <a:lnTo>
                  <a:pt x="30480" y="685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5158740" y="2847340"/>
            <a:ext cx="792480" cy="251460"/>
          </a:xfrm>
          <a:custGeom>
            <a:avLst/>
            <a:gdLst>
              <a:gd name="connsiteX0" fmla="*/ 22860 w 792480"/>
              <a:gd name="connsiteY0" fmla="*/ 0 h 251460"/>
              <a:gd name="connsiteX1" fmla="*/ 0 w 792480"/>
              <a:gd name="connsiteY1" fmla="*/ 175260 h 251460"/>
              <a:gd name="connsiteX2" fmla="*/ 777240 w 792480"/>
              <a:gd name="connsiteY2" fmla="*/ 251460 h 251460"/>
              <a:gd name="connsiteX3" fmla="*/ 792480 w 792480"/>
              <a:gd name="connsiteY3" fmla="*/ 91440 h 251460"/>
              <a:gd name="connsiteX4" fmla="*/ 22860 w 792480"/>
              <a:gd name="connsiteY4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" h="251460">
                <a:moveTo>
                  <a:pt x="22860" y="0"/>
                </a:moveTo>
                <a:lnTo>
                  <a:pt x="0" y="175260"/>
                </a:lnTo>
                <a:lnTo>
                  <a:pt x="777240" y="251460"/>
                </a:lnTo>
                <a:lnTo>
                  <a:pt x="792480" y="91440"/>
                </a:lnTo>
                <a:lnTo>
                  <a:pt x="2286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5890260" y="3022600"/>
            <a:ext cx="2971800" cy="289560"/>
          </a:xfrm>
          <a:custGeom>
            <a:avLst/>
            <a:gdLst>
              <a:gd name="connsiteX0" fmla="*/ 0 w 2971800"/>
              <a:gd name="connsiteY0" fmla="*/ 91440 h 289560"/>
              <a:gd name="connsiteX1" fmla="*/ 22860 w 2971800"/>
              <a:gd name="connsiteY1" fmla="*/ 289560 h 289560"/>
              <a:gd name="connsiteX2" fmla="*/ 2971800 w 2971800"/>
              <a:gd name="connsiteY2" fmla="*/ 228600 h 289560"/>
              <a:gd name="connsiteX3" fmla="*/ 2956560 w 2971800"/>
              <a:gd name="connsiteY3" fmla="*/ 0 h 289560"/>
              <a:gd name="connsiteX4" fmla="*/ 1645920 w 2971800"/>
              <a:gd name="connsiteY4" fmla="*/ 0 h 289560"/>
              <a:gd name="connsiteX5" fmla="*/ 1645920 w 2971800"/>
              <a:gd name="connsiteY5" fmla="*/ 60960 h 289560"/>
              <a:gd name="connsiteX6" fmla="*/ 0 w 2971800"/>
              <a:gd name="connsiteY6" fmla="*/ 9144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1800" h="289560">
                <a:moveTo>
                  <a:pt x="0" y="91440"/>
                </a:moveTo>
                <a:lnTo>
                  <a:pt x="22860" y="289560"/>
                </a:lnTo>
                <a:lnTo>
                  <a:pt x="2971800" y="228600"/>
                </a:lnTo>
                <a:lnTo>
                  <a:pt x="2956560" y="0"/>
                </a:lnTo>
                <a:lnTo>
                  <a:pt x="1645920" y="0"/>
                </a:lnTo>
                <a:lnTo>
                  <a:pt x="1645920" y="60960"/>
                </a:lnTo>
                <a:lnTo>
                  <a:pt x="0" y="914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6400800" y="2222500"/>
            <a:ext cx="266700" cy="114300"/>
          </a:xfrm>
          <a:custGeom>
            <a:avLst/>
            <a:gdLst>
              <a:gd name="connsiteX0" fmla="*/ 7620 w 266700"/>
              <a:gd name="connsiteY0" fmla="*/ 0 h 114300"/>
              <a:gd name="connsiteX1" fmla="*/ 0 w 266700"/>
              <a:gd name="connsiteY1" fmla="*/ 83820 h 114300"/>
              <a:gd name="connsiteX2" fmla="*/ 251460 w 266700"/>
              <a:gd name="connsiteY2" fmla="*/ 114300 h 114300"/>
              <a:gd name="connsiteX3" fmla="*/ 266700 w 266700"/>
              <a:gd name="connsiteY3" fmla="*/ 15240 h 114300"/>
              <a:gd name="connsiteX4" fmla="*/ 7620 w 2667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14300">
                <a:moveTo>
                  <a:pt x="7620" y="0"/>
                </a:moveTo>
                <a:lnTo>
                  <a:pt x="0" y="83820"/>
                </a:lnTo>
                <a:lnTo>
                  <a:pt x="251460" y="114300"/>
                </a:lnTo>
                <a:lnTo>
                  <a:pt x="266700" y="15240"/>
                </a:lnTo>
                <a:lnTo>
                  <a:pt x="762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118860" y="2641600"/>
            <a:ext cx="1965960" cy="289560"/>
          </a:xfrm>
          <a:custGeom>
            <a:avLst/>
            <a:gdLst>
              <a:gd name="connsiteX0" fmla="*/ 0 w 1965960"/>
              <a:gd name="connsiteY0" fmla="*/ 99060 h 289560"/>
              <a:gd name="connsiteX1" fmla="*/ 1958340 w 1965960"/>
              <a:gd name="connsiteY1" fmla="*/ 0 h 289560"/>
              <a:gd name="connsiteX2" fmla="*/ 1965960 w 1965960"/>
              <a:gd name="connsiteY2" fmla="*/ 198120 h 289560"/>
              <a:gd name="connsiteX3" fmla="*/ 7620 w 1965960"/>
              <a:gd name="connsiteY3" fmla="*/ 289560 h 289560"/>
              <a:gd name="connsiteX4" fmla="*/ 0 w 1965960"/>
              <a:gd name="connsiteY4" fmla="*/ 990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0" h="289560">
                <a:moveTo>
                  <a:pt x="0" y="99060"/>
                </a:moveTo>
                <a:lnTo>
                  <a:pt x="1958340" y="0"/>
                </a:lnTo>
                <a:lnTo>
                  <a:pt x="1965960" y="198120"/>
                </a:lnTo>
                <a:lnTo>
                  <a:pt x="7620" y="289560"/>
                </a:lnTo>
                <a:lnTo>
                  <a:pt x="0" y="990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7315200" y="2641600"/>
            <a:ext cx="0" cy="2324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810500" y="2641600"/>
            <a:ext cx="0" cy="205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Connector 46"/>
          <p:cNvSpPr/>
          <p:nvPr/>
        </p:nvSpPr>
        <p:spPr>
          <a:xfrm>
            <a:off x="4953000" y="21082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69" name="Flowchart: Connector 68"/>
          <p:cNvSpPr/>
          <p:nvPr/>
        </p:nvSpPr>
        <p:spPr>
          <a:xfrm>
            <a:off x="5181600" y="28397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0" name="Flowchart: Connector 69"/>
          <p:cNvSpPr/>
          <p:nvPr/>
        </p:nvSpPr>
        <p:spPr>
          <a:xfrm>
            <a:off x="6934200" y="308356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71" name="Flowchart: Connector 70"/>
          <p:cNvSpPr/>
          <p:nvPr/>
        </p:nvSpPr>
        <p:spPr>
          <a:xfrm>
            <a:off x="8092440" y="30302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7536180" y="3098800"/>
            <a:ext cx="7620" cy="1752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Flowchart: Connector 74"/>
          <p:cNvSpPr/>
          <p:nvPr/>
        </p:nvSpPr>
        <p:spPr>
          <a:xfrm>
            <a:off x="6553200" y="269875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6" name="Flowchart: Connector 75"/>
          <p:cNvSpPr/>
          <p:nvPr/>
        </p:nvSpPr>
        <p:spPr>
          <a:xfrm>
            <a:off x="742950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8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7" name="Flowchart: Connector 76"/>
          <p:cNvSpPr/>
          <p:nvPr/>
        </p:nvSpPr>
        <p:spPr>
          <a:xfrm>
            <a:off x="785622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7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 rot="1313997">
            <a:off x="5478780" y="2098411"/>
            <a:ext cx="89916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lowchart: Connector 78"/>
          <p:cNvSpPr/>
          <p:nvPr/>
        </p:nvSpPr>
        <p:spPr>
          <a:xfrm>
            <a:off x="5775960" y="2062480"/>
            <a:ext cx="228600" cy="21717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54" name="Rectangle 53"/>
          <p:cNvSpPr/>
          <p:nvPr/>
        </p:nvSpPr>
        <p:spPr>
          <a:xfrm>
            <a:off x="6343650" y="21082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10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6846570" y="225679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55" name="Freeform 54"/>
          <p:cNvSpPr/>
          <p:nvPr/>
        </p:nvSpPr>
        <p:spPr>
          <a:xfrm>
            <a:off x="6667500" y="2283460"/>
            <a:ext cx="800100" cy="251460"/>
          </a:xfrm>
          <a:custGeom>
            <a:avLst/>
            <a:gdLst>
              <a:gd name="connsiteX0" fmla="*/ 0 w 800100"/>
              <a:gd name="connsiteY0" fmla="*/ 0 h 251460"/>
              <a:gd name="connsiteX1" fmla="*/ 800100 w 800100"/>
              <a:gd name="connsiteY1" fmla="*/ 137160 h 251460"/>
              <a:gd name="connsiteX2" fmla="*/ 762000 w 800100"/>
              <a:gd name="connsiteY2" fmla="*/ 251460 h 251460"/>
              <a:gd name="connsiteX3" fmla="*/ 312420 w 800100"/>
              <a:gd name="connsiteY3" fmla="*/ 190500 h 251460"/>
              <a:gd name="connsiteX4" fmla="*/ 312420 w 800100"/>
              <a:gd name="connsiteY4" fmla="*/ 190500 h 251460"/>
              <a:gd name="connsiteX5" fmla="*/ 7620 w 800100"/>
              <a:gd name="connsiteY5" fmla="*/ 182880 h 251460"/>
              <a:gd name="connsiteX6" fmla="*/ 0 w 800100"/>
              <a:gd name="connsiteY6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251460">
                <a:moveTo>
                  <a:pt x="0" y="0"/>
                </a:moveTo>
                <a:lnTo>
                  <a:pt x="800100" y="137160"/>
                </a:lnTo>
                <a:lnTo>
                  <a:pt x="762000" y="251460"/>
                </a:lnTo>
                <a:lnTo>
                  <a:pt x="312420" y="190500"/>
                </a:lnTo>
                <a:lnTo>
                  <a:pt x="312420" y="190500"/>
                </a:lnTo>
                <a:lnTo>
                  <a:pt x="7620" y="18288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160020" y="3886199"/>
            <a:ext cx="4415790" cy="249713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chemeClr val="tx1"/>
                </a:solidFill>
              </a:rPr>
              <a:t>1. </a:t>
            </a:r>
            <a:r>
              <a:rPr lang="bg-BG" sz="1000" dirty="0" smtClean="0">
                <a:solidFill>
                  <a:schemeClr val="tx1"/>
                </a:solidFill>
              </a:rPr>
              <a:t>Хале 1 - </a:t>
            </a:r>
            <a:r>
              <a:rPr lang="ru-RU" sz="1000" dirty="0" smtClean="0">
                <a:solidFill>
                  <a:schemeClr val="tx1"/>
                </a:solidFill>
              </a:rPr>
              <a:t>48 </a:t>
            </a:r>
            <a:r>
              <a:rPr lang="ru-RU" sz="1000" dirty="0">
                <a:solidFill>
                  <a:schemeClr val="tx1"/>
                </a:solidFill>
              </a:rPr>
              <a:t>880 бр. места </a:t>
            </a:r>
            <a:endParaRPr lang="ru-RU" sz="1000" dirty="0" smtClean="0">
              <a:solidFill>
                <a:schemeClr val="tx1"/>
              </a:solidFill>
            </a:endParaRPr>
          </a:p>
          <a:p>
            <a:r>
              <a:rPr lang="ru-RU" sz="1000" dirty="0" smtClean="0">
                <a:solidFill>
                  <a:schemeClr val="tx1"/>
                </a:solidFill>
              </a:rPr>
              <a:t>2. Торище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3. Хале </a:t>
            </a:r>
            <a:r>
              <a:rPr lang="ru-RU" sz="1000" dirty="0">
                <a:solidFill>
                  <a:schemeClr val="tx1"/>
                </a:solidFill>
              </a:rPr>
              <a:t>3 - 40 176 бр. м</a:t>
            </a:r>
            <a:r>
              <a:rPr lang="ru-RU" sz="1000" dirty="0" smtClean="0">
                <a:solidFill>
                  <a:schemeClr val="tx1"/>
                </a:solidFill>
              </a:rPr>
              <a:t>еста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4. Хале 4 </a:t>
            </a:r>
            <a:r>
              <a:rPr lang="ru-RU" sz="1000" dirty="0">
                <a:solidFill>
                  <a:schemeClr val="tx1"/>
                </a:solidFill>
              </a:rPr>
              <a:t>-  41 280 бр. м</a:t>
            </a:r>
            <a:r>
              <a:rPr lang="ru-RU" sz="1000" dirty="0" smtClean="0">
                <a:solidFill>
                  <a:schemeClr val="tx1"/>
                </a:solidFill>
              </a:rPr>
              <a:t>еста</a:t>
            </a:r>
          </a:p>
          <a:p>
            <a:r>
              <a:rPr lang="ru-RU" sz="1000" dirty="0">
                <a:solidFill>
                  <a:schemeClr val="tx1"/>
                </a:solidFill>
              </a:rPr>
              <a:t>5</a:t>
            </a:r>
            <a:r>
              <a:rPr lang="ru-RU" sz="1000" dirty="0" smtClean="0">
                <a:solidFill>
                  <a:schemeClr val="tx1"/>
                </a:solidFill>
              </a:rPr>
              <a:t>. </a:t>
            </a:r>
            <a:r>
              <a:rPr lang="ru-RU" sz="1000" dirty="0">
                <a:solidFill>
                  <a:schemeClr val="tx1"/>
                </a:solidFill>
              </a:rPr>
              <a:t>Хале 5 -  43 200 бр. места </a:t>
            </a:r>
            <a:endParaRPr lang="ru-RU" sz="1000" dirty="0" smtClean="0">
              <a:solidFill>
                <a:schemeClr val="tx1"/>
              </a:solidFill>
            </a:endParaRPr>
          </a:p>
          <a:p>
            <a:r>
              <a:rPr lang="ru-RU" sz="1000" dirty="0">
                <a:solidFill>
                  <a:schemeClr val="tx1"/>
                </a:solidFill>
              </a:rPr>
              <a:t>6</a:t>
            </a:r>
            <a:r>
              <a:rPr lang="ru-RU" sz="1000" dirty="0" smtClean="0">
                <a:solidFill>
                  <a:schemeClr val="tx1"/>
                </a:solidFill>
              </a:rPr>
              <a:t>. Хале </a:t>
            </a:r>
            <a:r>
              <a:rPr lang="ru-RU" sz="1000" dirty="0">
                <a:solidFill>
                  <a:schemeClr val="tx1"/>
                </a:solidFill>
              </a:rPr>
              <a:t>6  - 43 200 бр. </a:t>
            </a:r>
            <a:r>
              <a:rPr lang="ru-RU" sz="1000" dirty="0" smtClean="0">
                <a:solidFill>
                  <a:schemeClr val="tx1"/>
                </a:solidFill>
              </a:rPr>
              <a:t>места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7. Санитарен филтър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8. Център за пакетиране, опаковка и маркиране на яйца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9. Съществуваща необитаема сграда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10. Навес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11. Хале </a:t>
            </a:r>
            <a:r>
              <a:rPr lang="ru-RU" sz="1000" dirty="0">
                <a:solidFill>
                  <a:schemeClr val="tx1"/>
                </a:solidFill>
              </a:rPr>
              <a:t>7 - 87 216 бр. места </a:t>
            </a:r>
            <a:endParaRPr lang="ru-RU" sz="1000" dirty="0" smtClean="0">
              <a:solidFill>
                <a:schemeClr val="tx1"/>
              </a:solidFill>
            </a:endParaRPr>
          </a:p>
          <a:p>
            <a:r>
              <a:rPr lang="ru-RU" sz="1000" dirty="0" smtClean="0">
                <a:solidFill>
                  <a:schemeClr val="tx1"/>
                </a:solidFill>
              </a:rPr>
              <a:t>12. Хале </a:t>
            </a:r>
            <a:r>
              <a:rPr lang="ru-RU" sz="1000" dirty="0">
                <a:solidFill>
                  <a:schemeClr val="tx1"/>
                </a:solidFill>
              </a:rPr>
              <a:t>8 -  61 560 бр. места </a:t>
            </a:r>
            <a:endParaRPr lang="ru-RU" sz="1000" dirty="0" smtClean="0">
              <a:solidFill>
                <a:schemeClr val="tx1"/>
              </a:solidFill>
            </a:endParaRPr>
          </a:p>
          <a:p>
            <a:r>
              <a:rPr lang="ru-RU" sz="1000" dirty="0" smtClean="0">
                <a:solidFill>
                  <a:schemeClr val="tx1"/>
                </a:solidFill>
              </a:rPr>
              <a:t>13. Хале 9 -  61 </a:t>
            </a:r>
            <a:r>
              <a:rPr lang="ru-RU" sz="1000" dirty="0">
                <a:solidFill>
                  <a:schemeClr val="tx1"/>
                </a:solidFill>
              </a:rPr>
              <a:t>560 бр. места </a:t>
            </a:r>
            <a:endParaRPr lang="ru-RU" sz="1000" dirty="0" smtClean="0">
              <a:solidFill>
                <a:schemeClr val="tx1"/>
              </a:solidFill>
            </a:endParaRPr>
          </a:p>
          <a:p>
            <a:r>
              <a:rPr lang="ru-RU" sz="1000" dirty="0" smtClean="0">
                <a:solidFill>
                  <a:schemeClr val="tx1"/>
                </a:solidFill>
              </a:rPr>
              <a:t>14. Хале 10 </a:t>
            </a:r>
            <a:r>
              <a:rPr lang="ru-RU" sz="1000" dirty="0">
                <a:solidFill>
                  <a:schemeClr val="tx1"/>
                </a:solidFill>
              </a:rPr>
              <a:t>-  61 560 бр. места </a:t>
            </a:r>
            <a:endParaRPr lang="ru-RU" sz="1000" dirty="0" smtClean="0">
              <a:solidFill>
                <a:schemeClr val="tx1"/>
              </a:solidFill>
            </a:endParaRPr>
          </a:p>
          <a:p>
            <a:r>
              <a:rPr lang="ru-RU" sz="1000" dirty="0" smtClean="0">
                <a:solidFill>
                  <a:schemeClr val="tx1"/>
                </a:solidFill>
              </a:rPr>
              <a:t>15. Хале 11 </a:t>
            </a:r>
            <a:r>
              <a:rPr lang="ru-RU" sz="1000" dirty="0">
                <a:solidFill>
                  <a:schemeClr val="tx1"/>
                </a:solidFill>
              </a:rPr>
              <a:t>-  61 560 бр. </a:t>
            </a:r>
            <a:r>
              <a:rPr lang="ru-RU" sz="1000" dirty="0" smtClean="0">
                <a:solidFill>
                  <a:schemeClr val="tx1"/>
                </a:solidFill>
              </a:rPr>
              <a:t>Места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16. Сортировъчно отделение с яйцесклад 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 rot="7314170">
            <a:off x="125676" y="1922702"/>
            <a:ext cx="1120247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 rot="5066489">
            <a:off x="1976415" y="18615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 rot="5066489">
            <a:off x="1686228" y="190067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 rot="5066489">
            <a:off x="971202" y="196938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 rot="5066489">
            <a:off x="1276002" y="19377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529590" y="19050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1295400" y="2000781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2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1604010" y="197993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3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2001214" y="195072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2309824" y="1943842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 rot="4994392">
            <a:off x="864043" y="2158983"/>
            <a:ext cx="479813" cy="3287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986790" y="21844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6</a:t>
            </a:r>
            <a:endParaRPr lang="en-US" sz="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59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861060" y="1303020"/>
            <a:ext cx="1897380" cy="1356360"/>
          </a:xfrm>
          <a:custGeom>
            <a:avLst/>
            <a:gdLst>
              <a:gd name="connsiteX0" fmla="*/ 1600200 w 1897380"/>
              <a:gd name="connsiteY0" fmla="*/ 0 h 1356360"/>
              <a:gd name="connsiteX1" fmla="*/ 1805940 w 1897380"/>
              <a:gd name="connsiteY1" fmla="*/ 182880 h 1356360"/>
              <a:gd name="connsiteX2" fmla="*/ 1897380 w 1897380"/>
              <a:gd name="connsiteY2" fmla="*/ 1203960 h 1356360"/>
              <a:gd name="connsiteX3" fmla="*/ 1546860 w 1897380"/>
              <a:gd name="connsiteY3" fmla="*/ 1188720 h 1356360"/>
              <a:gd name="connsiteX4" fmla="*/ 22860 w 1897380"/>
              <a:gd name="connsiteY4" fmla="*/ 1356360 h 1356360"/>
              <a:gd name="connsiteX5" fmla="*/ 0 w 1897380"/>
              <a:gd name="connsiteY5" fmla="*/ 762000 h 1356360"/>
              <a:gd name="connsiteX6" fmla="*/ 449580 w 1897380"/>
              <a:gd name="connsiteY6" fmla="*/ 701040 h 1356360"/>
              <a:gd name="connsiteX7" fmla="*/ 403860 w 1897380"/>
              <a:gd name="connsiteY7" fmla="*/ 236220 h 1356360"/>
              <a:gd name="connsiteX8" fmla="*/ 1828800 w 1897380"/>
              <a:gd name="connsiteY8" fmla="*/ 106680 h 1356360"/>
              <a:gd name="connsiteX9" fmla="*/ 1813560 w 1897380"/>
              <a:gd name="connsiteY9" fmla="*/ 175260 h 1356360"/>
              <a:gd name="connsiteX10" fmla="*/ 1813560 w 1897380"/>
              <a:gd name="connsiteY10" fmla="*/ 190500 h 135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897380" h="1356360">
                <a:moveTo>
                  <a:pt x="1600200" y="0"/>
                </a:moveTo>
                <a:lnTo>
                  <a:pt x="1805940" y="182880"/>
                </a:lnTo>
                <a:lnTo>
                  <a:pt x="1897380" y="1203960"/>
                </a:lnTo>
                <a:lnTo>
                  <a:pt x="1546860" y="1188720"/>
                </a:lnTo>
                <a:lnTo>
                  <a:pt x="22860" y="1356360"/>
                </a:lnTo>
                <a:lnTo>
                  <a:pt x="0" y="762000"/>
                </a:lnTo>
                <a:lnTo>
                  <a:pt x="449580" y="701040"/>
                </a:lnTo>
                <a:lnTo>
                  <a:pt x="403860" y="236220"/>
                </a:lnTo>
                <a:lnTo>
                  <a:pt x="1828800" y="106680"/>
                </a:lnTo>
                <a:lnTo>
                  <a:pt x="1813560" y="175260"/>
                </a:lnTo>
                <a:lnTo>
                  <a:pt x="1813560" y="190500"/>
                </a:lnTo>
              </a:path>
            </a:pathLst>
          </a:custGeom>
          <a:solidFill>
            <a:srgbClr val="92D05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34" name="Текстово поле 12"/>
          <p:cNvSpPr txBox="1">
            <a:spLocks noChangeArrowheads="1"/>
          </p:cNvSpPr>
          <p:nvPr/>
        </p:nvSpPr>
        <p:spPr bwMode="auto">
          <a:xfrm>
            <a:off x="914400" y="6445250"/>
            <a:ext cx="548639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1000" dirty="0">
                <a:solidFill>
                  <a:srgbClr val="000000"/>
                </a:solidFill>
              </a:rPr>
              <a:t>ПРИЛОЖЕНИЕ </a:t>
            </a:r>
            <a:r>
              <a:rPr lang="bg-BG" sz="1000" dirty="0" smtClean="0">
                <a:solidFill>
                  <a:srgbClr val="000000"/>
                </a:solidFill>
              </a:rPr>
              <a:t>Г10 СХЕМА НА МЕСТАТА С ТРАЙНА НАСТИЛКА</a:t>
            </a:r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35000"/>
            <a:ext cx="8915400" cy="3149600"/>
          </a:xfrm>
          <a:prstGeom prst="rect">
            <a:avLst/>
          </a:prstGeom>
          <a:pattFill prst="wdDnDiag">
            <a:fgClr>
              <a:srgbClr val="FFFF66"/>
            </a:fgClr>
            <a:bgClr>
              <a:schemeClr val="bg1"/>
            </a:bgClr>
          </a:pattFill>
          <a:ln>
            <a:noFill/>
          </a:ln>
          <a:effectLst/>
          <a:extLst/>
        </p:spPr>
      </p:pic>
      <p:sp>
        <p:nvSpPr>
          <p:cNvPr id="63" name="Freeform 62"/>
          <p:cNvSpPr/>
          <p:nvPr/>
        </p:nvSpPr>
        <p:spPr>
          <a:xfrm>
            <a:off x="160020" y="1140460"/>
            <a:ext cx="2811780" cy="1676400"/>
          </a:xfrm>
          <a:custGeom>
            <a:avLst/>
            <a:gdLst>
              <a:gd name="connsiteX0" fmla="*/ 723900 w 2811780"/>
              <a:gd name="connsiteY0" fmla="*/ 1676400 h 1676400"/>
              <a:gd name="connsiteX1" fmla="*/ 685800 w 2811780"/>
              <a:gd name="connsiteY1" fmla="*/ 1615440 h 1676400"/>
              <a:gd name="connsiteX2" fmla="*/ 137160 w 2811780"/>
              <a:gd name="connsiteY2" fmla="*/ 1592580 h 1676400"/>
              <a:gd name="connsiteX3" fmla="*/ 30480 w 2811780"/>
              <a:gd name="connsiteY3" fmla="*/ 1531620 h 1676400"/>
              <a:gd name="connsiteX4" fmla="*/ 0 w 2811780"/>
              <a:gd name="connsiteY4" fmla="*/ 1394460 h 1676400"/>
              <a:gd name="connsiteX5" fmla="*/ 243840 w 2811780"/>
              <a:gd name="connsiteY5" fmla="*/ 922020 h 1676400"/>
              <a:gd name="connsiteX6" fmla="*/ 297180 w 2811780"/>
              <a:gd name="connsiteY6" fmla="*/ 800100 h 1676400"/>
              <a:gd name="connsiteX7" fmla="*/ 320040 w 2811780"/>
              <a:gd name="connsiteY7" fmla="*/ 678180 h 1676400"/>
              <a:gd name="connsiteX8" fmla="*/ 647700 w 2811780"/>
              <a:gd name="connsiteY8" fmla="*/ 281940 h 1676400"/>
              <a:gd name="connsiteX9" fmla="*/ 1120140 w 2811780"/>
              <a:gd name="connsiteY9" fmla="*/ 167640 h 1676400"/>
              <a:gd name="connsiteX10" fmla="*/ 1363980 w 2811780"/>
              <a:gd name="connsiteY10" fmla="*/ 160020 h 1676400"/>
              <a:gd name="connsiteX11" fmla="*/ 2735580 w 2811780"/>
              <a:gd name="connsiteY11" fmla="*/ 0 h 1676400"/>
              <a:gd name="connsiteX12" fmla="*/ 2750820 w 2811780"/>
              <a:gd name="connsiteY12" fmla="*/ 30480 h 1676400"/>
              <a:gd name="connsiteX13" fmla="*/ 2811780 w 2811780"/>
              <a:gd name="connsiteY13" fmla="*/ 1440180 h 1676400"/>
              <a:gd name="connsiteX14" fmla="*/ 2179320 w 2811780"/>
              <a:gd name="connsiteY14" fmla="*/ 1417320 h 1676400"/>
              <a:gd name="connsiteX15" fmla="*/ 1783080 w 2811780"/>
              <a:gd name="connsiteY15" fmla="*/ 1485900 h 1676400"/>
              <a:gd name="connsiteX16" fmla="*/ 1363980 w 2811780"/>
              <a:gd name="connsiteY16" fmla="*/ 1554480 h 1676400"/>
              <a:gd name="connsiteX17" fmla="*/ 723900 w 2811780"/>
              <a:gd name="connsiteY17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11780" h="1676400">
                <a:moveTo>
                  <a:pt x="723900" y="1676400"/>
                </a:moveTo>
                <a:lnTo>
                  <a:pt x="685800" y="1615440"/>
                </a:lnTo>
                <a:lnTo>
                  <a:pt x="137160" y="1592580"/>
                </a:lnTo>
                <a:lnTo>
                  <a:pt x="30480" y="1531620"/>
                </a:lnTo>
                <a:lnTo>
                  <a:pt x="0" y="1394460"/>
                </a:lnTo>
                <a:lnTo>
                  <a:pt x="243840" y="922020"/>
                </a:lnTo>
                <a:lnTo>
                  <a:pt x="297180" y="800100"/>
                </a:lnTo>
                <a:lnTo>
                  <a:pt x="320040" y="678180"/>
                </a:lnTo>
                <a:lnTo>
                  <a:pt x="647700" y="281940"/>
                </a:lnTo>
                <a:lnTo>
                  <a:pt x="1120140" y="167640"/>
                </a:lnTo>
                <a:lnTo>
                  <a:pt x="1363980" y="160020"/>
                </a:lnTo>
                <a:lnTo>
                  <a:pt x="2735580" y="0"/>
                </a:lnTo>
                <a:lnTo>
                  <a:pt x="2750820" y="30480"/>
                </a:lnTo>
                <a:lnTo>
                  <a:pt x="2811780" y="1440180"/>
                </a:lnTo>
                <a:lnTo>
                  <a:pt x="2179320" y="1417320"/>
                </a:lnTo>
                <a:lnTo>
                  <a:pt x="1783080" y="1485900"/>
                </a:lnTo>
                <a:lnTo>
                  <a:pt x="1363980" y="1554480"/>
                </a:lnTo>
                <a:lnTo>
                  <a:pt x="723900" y="1676400"/>
                </a:lnTo>
                <a:close/>
              </a:path>
            </a:pathLst>
          </a:custGeom>
          <a:pattFill prst="wdDnDiag">
            <a:fgClr>
              <a:srgbClr val="99FF33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63"/>
          <p:cNvSpPr/>
          <p:nvPr/>
        </p:nvSpPr>
        <p:spPr>
          <a:xfrm>
            <a:off x="4907280" y="1826260"/>
            <a:ext cx="4061460" cy="1744980"/>
          </a:xfrm>
          <a:custGeom>
            <a:avLst/>
            <a:gdLst>
              <a:gd name="connsiteX0" fmla="*/ 0 w 4061460"/>
              <a:gd name="connsiteY0" fmla="*/ 0 h 1744980"/>
              <a:gd name="connsiteX1" fmla="*/ 914400 w 4061460"/>
              <a:gd name="connsiteY1" fmla="*/ 22860 h 1744980"/>
              <a:gd name="connsiteX2" fmla="*/ 982980 w 4061460"/>
              <a:gd name="connsiteY2" fmla="*/ 198120 h 1744980"/>
              <a:gd name="connsiteX3" fmla="*/ 1470660 w 4061460"/>
              <a:gd name="connsiteY3" fmla="*/ 274320 h 1744980"/>
              <a:gd name="connsiteX4" fmla="*/ 1485900 w 4061460"/>
              <a:gd name="connsiteY4" fmla="*/ 365760 h 1744980"/>
              <a:gd name="connsiteX5" fmla="*/ 1752600 w 4061460"/>
              <a:gd name="connsiteY5" fmla="*/ 396240 h 1744980"/>
              <a:gd name="connsiteX6" fmla="*/ 1744980 w 4061460"/>
              <a:gd name="connsiteY6" fmla="*/ 457200 h 1744980"/>
              <a:gd name="connsiteX7" fmla="*/ 2941320 w 4061460"/>
              <a:gd name="connsiteY7" fmla="*/ 647700 h 1744980"/>
              <a:gd name="connsiteX8" fmla="*/ 3154680 w 4061460"/>
              <a:gd name="connsiteY8" fmla="*/ 594360 h 1744980"/>
              <a:gd name="connsiteX9" fmla="*/ 3162300 w 4061460"/>
              <a:gd name="connsiteY9" fmla="*/ 830580 h 1744980"/>
              <a:gd name="connsiteX10" fmla="*/ 3253740 w 4061460"/>
              <a:gd name="connsiteY10" fmla="*/ 815340 h 1744980"/>
              <a:gd name="connsiteX11" fmla="*/ 3253740 w 4061460"/>
              <a:gd name="connsiteY11" fmla="*/ 998220 h 1744980"/>
              <a:gd name="connsiteX12" fmla="*/ 3634740 w 4061460"/>
              <a:gd name="connsiteY12" fmla="*/ 967740 h 1744980"/>
              <a:gd name="connsiteX13" fmla="*/ 3627120 w 4061460"/>
              <a:gd name="connsiteY13" fmla="*/ 998220 h 1744980"/>
              <a:gd name="connsiteX14" fmla="*/ 3893820 w 4061460"/>
              <a:gd name="connsiteY14" fmla="*/ 960120 h 1744980"/>
              <a:gd name="connsiteX15" fmla="*/ 4061460 w 4061460"/>
              <a:gd name="connsiteY15" fmla="*/ 1615440 h 1744980"/>
              <a:gd name="connsiteX16" fmla="*/ 1485900 w 4061460"/>
              <a:gd name="connsiteY16" fmla="*/ 1744980 h 1744980"/>
              <a:gd name="connsiteX17" fmla="*/ 708660 w 4061460"/>
              <a:gd name="connsiteY17" fmla="*/ 1455420 h 1744980"/>
              <a:gd name="connsiteX18" fmla="*/ 7620 w 4061460"/>
              <a:gd name="connsiteY18" fmla="*/ 1264920 h 1744980"/>
              <a:gd name="connsiteX19" fmla="*/ 0 w 4061460"/>
              <a:gd name="connsiteY19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1460" h="1744980">
                <a:moveTo>
                  <a:pt x="0" y="0"/>
                </a:moveTo>
                <a:lnTo>
                  <a:pt x="914400" y="22860"/>
                </a:lnTo>
                <a:lnTo>
                  <a:pt x="982980" y="198120"/>
                </a:lnTo>
                <a:lnTo>
                  <a:pt x="1470660" y="274320"/>
                </a:lnTo>
                <a:lnTo>
                  <a:pt x="1485900" y="365760"/>
                </a:lnTo>
                <a:lnTo>
                  <a:pt x="1752600" y="396240"/>
                </a:lnTo>
                <a:lnTo>
                  <a:pt x="1744980" y="457200"/>
                </a:lnTo>
                <a:lnTo>
                  <a:pt x="2941320" y="647700"/>
                </a:lnTo>
                <a:lnTo>
                  <a:pt x="3154680" y="594360"/>
                </a:lnTo>
                <a:lnTo>
                  <a:pt x="3162300" y="830580"/>
                </a:lnTo>
                <a:lnTo>
                  <a:pt x="3253740" y="815340"/>
                </a:lnTo>
                <a:lnTo>
                  <a:pt x="3253740" y="998220"/>
                </a:lnTo>
                <a:lnTo>
                  <a:pt x="3634740" y="967740"/>
                </a:lnTo>
                <a:lnTo>
                  <a:pt x="3627120" y="998220"/>
                </a:lnTo>
                <a:lnTo>
                  <a:pt x="3893820" y="960120"/>
                </a:lnTo>
                <a:lnTo>
                  <a:pt x="4061460" y="1615440"/>
                </a:lnTo>
                <a:lnTo>
                  <a:pt x="1485900" y="1744980"/>
                </a:lnTo>
                <a:lnTo>
                  <a:pt x="708660" y="1455420"/>
                </a:lnTo>
                <a:lnTo>
                  <a:pt x="7620" y="1264920"/>
                </a:lnTo>
                <a:lnTo>
                  <a:pt x="0" y="0"/>
                </a:lnTo>
                <a:close/>
              </a:path>
            </a:pathLst>
          </a:custGeom>
          <a:pattFill prst="wdDnDiag">
            <a:fgClr>
              <a:srgbClr val="99FF33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64"/>
          <p:cNvSpPr/>
          <p:nvPr/>
        </p:nvSpPr>
        <p:spPr>
          <a:xfrm>
            <a:off x="4991100" y="2024380"/>
            <a:ext cx="190500" cy="982980"/>
          </a:xfrm>
          <a:custGeom>
            <a:avLst/>
            <a:gdLst>
              <a:gd name="connsiteX0" fmla="*/ 30480 w 190500"/>
              <a:gd name="connsiteY0" fmla="*/ 68580 h 982980"/>
              <a:gd name="connsiteX1" fmla="*/ 38100 w 190500"/>
              <a:gd name="connsiteY1" fmla="*/ 0 h 982980"/>
              <a:gd name="connsiteX2" fmla="*/ 129540 w 190500"/>
              <a:gd name="connsiteY2" fmla="*/ 22860 h 982980"/>
              <a:gd name="connsiteX3" fmla="*/ 137160 w 190500"/>
              <a:gd name="connsiteY3" fmla="*/ 91440 h 982980"/>
              <a:gd name="connsiteX4" fmla="*/ 190500 w 190500"/>
              <a:gd name="connsiteY4" fmla="*/ 83820 h 982980"/>
              <a:gd name="connsiteX5" fmla="*/ 160020 w 190500"/>
              <a:gd name="connsiteY5" fmla="*/ 982980 h 982980"/>
              <a:gd name="connsiteX6" fmla="*/ 0 w 190500"/>
              <a:gd name="connsiteY6" fmla="*/ 952500 h 982980"/>
              <a:gd name="connsiteX7" fmla="*/ 30480 w 190500"/>
              <a:gd name="connsiteY7" fmla="*/ 685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00" h="982980">
                <a:moveTo>
                  <a:pt x="30480" y="68580"/>
                </a:moveTo>
                <a:lnTo>
                  <a:pt x="38100" y="0"/>
                </a:lnTo>
                <a:lnTo>
                  <a:pt x="129540" y="22860"/>
                </a:lnTo>
                <a:lnTo>
                  <a:pt x="137160" y="91440"/>
                </a:lnTo>
                <a:lnTo>
                  <a:pt x="190500" y="83820"/>
                </a:lnTo>
                <a:lnTo>
                  <a:pt x="160020" y="982980"/>
                </a:lnTo>
                <a:lnTo>
                  <a:pt x="0" y="952500"/>
                </a:lnTo>
                <a:lnTo>
                  <a:pt x="30480" y="685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Freeform 65"/>
          <p:cNvSpPr/>
          <p:nvPr/>
        </p:nvSpPr>
        <p:spPr>
          <a:xfrm>
            <a:off x="5158740" y="2847340"/>
            <a:ext cx="792480" cy="251460"/>
          </a:xfrm>
          <a:custGeom>
            <a:avLst/>
            <a:gdLst>
              <a:gd name="connsiteX0" fmla="*/ 22860 w 792480"/>
              <a:gd name="connsiteY0" fmla="*/ 0 h 251460"/>
              <a:gd name="connsiteX1" fmla="*/ 0 w 792480"/>
              <a:gd name="connsiteY1" fmla="*/ 175260 h 251460"/>
              <a:gd name="connsiteX2" fmla="*/ 777240 w 792480"/>
              <a:gd name="connsiteY2" fmla="*/ 251460 h 251460"/>
              <a:gd name="connsiteX3" fmla="*/ 792480 w 792480"/>
              <a:gd name="connsiteY3" fmla="*/ 91440 h 251460"/>
              <a:gd name="connsiteX4" fmla="*/ 22860 w 792480"/>
              <a:gd name="connsiteY4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" h="251460">
                <a:moveTo>
                  <a:pt x="22860" y="0"/>
                </a:moveTo>
                <a:lnTo>
                  <a:pt x="0" y="175260"/>
                </a:lnTo>
                <a:lnTo>
                  <a:pt x="777240" y="251460"/>
                </a:lnTo>
                <a:lnTo>
                  <a:pt x="792480" y="91440"/>
                </a:lnTo>
                <a:lnTo>
                  <a:pt x="2286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>
            <a:off x="5890260" y="3022600"/>
            <a:ext cx="2971800" cy="289560"/>
          </a:xfrm>
          <a:custGeom>
            <a:avLst/>
            <a:gdLst>
              <a:gd name="connsiteX0" fmla="*/ 0 w 2971800"/>
              <a:gd name="connsiteY0" fmla="*/ 91440 h 289560"/>
              <a:gd name="connsiteX1" fmla="*/ 22860 w 2971800"/>
              <a:gd name="connsiteY1" fmla="*/ 289560 h 289560"/>
              <a:gd name="connsiteX2" fmla="*/ 2971800 w 2971800"/>
              <a:gd name="connsiteY2" fmla="*/ 228600 h 289560"/>
              <a:gd name="connsiteX3" fmla="*/ 2956560 w 2971800"/>
              <a:gd name="connsiteY3" fmla="*/ 0 h 289560"/>
              <a:gd name="connsiteX4" fmla="*/ 1645920 w 2971800"/>
              <a:gd name="connsiteY4" fmla="*/ 0 h 289560"/>
              <a:gd name="connsiteX5" fmla="*/ 1645920 w 2971800"/>
              <a:gd name="connsiteY5" fmla="*/ 60960 h 289560"/>
              <a:gd name="connsiteX6" fmla="*/ 0 w 2971800"/>
              <a:gd name="connsiteY6" fmla="*/ 9144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1800" h="289560">
                <a:moveTo>
                  <a:pt x="0" y="91440"/>
                </a:moveTo>
                <a:lnTo>
                  <a:pt x="22860" y="289560"/>
                </a:lnTo>
                <a:lnTo>
                  <a:pt x="2971800" y="228600"/>
                </a:lnTo>
                <a:lnTo>
                  <a:pt x="2956560" y="0"/>
                </a:lnTo>
                <a:lnTo>
                  <a:pt x="1645920" y="0"/>
                </a:lnTo>
                <a:lnTo>
                  <a:pt x="1645920" y="60960"/>
                </a:lnTo>
                <a:lnTo>
                  <a:pt x="0" y="914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67"/>
          <p:cNvSpPr/>
          <p:nvPr/>
        </p:nvSpPr>
        <p:spPr>
          <a:xfrm>
            <a:off x="6400800" y="2222500"/>
            <a:ext cx="266700" cy="114300"/>
          </a:xfrm>
          <a:custGeom>
            <a:avLst/>
            <a:gdLst>
              <a:gd name="connsiteX0" fmla="*/ 7620 w 266700"/>
              <a:gd name="connsiteY0" fmla="*/ 0 h 114300"/>
              <a:gd name="connsiteX1" fmla="*/ 0 w 266700"/>
              <a:gd name="connsiteY1" fmla="*/ 83820 h 114300"/>
              <a:gd name="connsiteX2" fmla="*/ 251460 w 266700"/>
              <a:gd name="connsiteY2" fmla="*/ 114300 h 114300"/>
              <a:gd name="connsiteX3" fmla="*/ 266700 w 266700"/>
              <a:gd name="connsiteY3" fmla="*/ 15240 h 114300"/>
              <a:gd name="connsiteX4" fmla="*/ 7620 w 2667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14300">
                <a:moveTo>
                  <a:pt x="7620" y="0"/>
                </a:moveTo>
                <a:lnTo>
                  <a:pt x="0" y="83820"/>
                </a:lnTo>
                <a:lnTo>
                  <a:pt x="251460" y="114300"/>
                </a:lnTo>
                <a:lnTo>
                  <a:pt x="266700" y="15240"/>
                </a:lnTo>
                <a:lnTo>
                  <a:pt x="762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>
            <a:off x="6118860" y="2641600"/>
            <a:ext cx="1965960" cy="289560"/>
          </a:xfrm>
          <a:custGeom>
            <a:avLst/>
            <a:gdLst>
              <a:gd name="connsiteX0" fmla="*/ 0 w 1965960"/>
              <a:gd name="connsiteY0" fmla="*/ 99060 h 289560"/>
              <a:gd name="connsiteX1" fmla="*/ 1958340 w 1965960"/>
              <a:gd name="connsiteY1" fmla="*/ 0 h 289560"/>
              <a:gd name="connsiteX2" fmla="*/ 1965960 w 1965960"/>
              <a:gd name="connsiteY2" fmla="*/ 198120 h 289560"/>
              <a:gd name="connsiteX3" fmla="*/ 7620 w 1965960"/>
              <a:gd name="connsiteY3" fmla="*/ 289560 h 289560"/>
              <a:gd name="connsiteX4" fmla="*/ 0 w 1965960"/>
              <a:gd name="connsiteY4" fmla="*/ 990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0" h="289560">
                <a:moveTo>
                  <a:pt x="0" y="99060"/>
                </a:moveTo>
                <a:lnTo>
                  <a:pt x="1958340" y="0"/>
                </a:lnTo>
                <a:lnTo>
                  <a:pt x="1965960" y="198120"/>
                </a:lnTo>
                <a:lnTo>
                  <a:pt x="7620" y="289560"/>
                </a:lnTo>
                <a:lnTo>
                  <a:pt x="0" y="990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/>
          <p:cNvCxnSpPr/>
          <p:nvPr/>
        </p:nvCxnSpPr>
        <p:spPr>
          <a:xfrm>
            <a:off x="7315200" y="2641600"/>
            <a:ext cx="0" cy="2324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7810500" y="2641600"/>
            <a:ext cx="0" cy="205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Flowchart: Connector 71"/>
          <p:cNvSpPr/>
          <p:nvPr/>
        </p:nvSpPr>
        <p:spPr>
          <a:xfrm>
            <a:off x="4953000" y="21082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3" name="Flowchart: Connector 72"/>
          <p:cNvSpPr/>
          <p:nvPr/>
        </p:nvSpPr>
        <p:spPr>
          <a:xfrm>
            <a:off x="5181600" y="28397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4" name="Flowchart: Connector 73"/>
          <p:cNvSpPr/>
          <p:nvPr/>
        </p:nvSpPr>
        <p:spPr>
          <a:xfrm>
            <a:off x="6934200" y="308356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75" name="Flowchart: Connector 74"/>
          <p:cNvSpPr/>
          <p:nvPr/>
        </p:nvSpPr>
        <p:spPr>
          <a:xfrm>
            <a:off x="8092440" y="30302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>
            <a:off x="7536180" y="3098800"/>
            <a:ext cx="7620" cy="1752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Flowchart: Connector 76"/>
          <p:cNvSpPr/>
          <p:nvPr/>
        </p:nvSpPr>
        <p:spPr>
          <a:xfrm>
            <a:off x="6553200" y="269875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8" name="Flowchart: Connector 77"/>
          <p:cNvSpPr/>
          <p:nvPr/>
        </p:nvSpPr>
        <p:spPr>
          <a:xfrm>
            <a:off x="742950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8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9" name="Flowchart: Connector 78"/>
          <p:cNvSpPr/>
          <p:nvPr/>
        </p:nvSpPr>
        <p:spPr>
          <a:xfrm>
            <a:off x="785622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7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 rot="1313997">
            <a:off x="5478780" y="2098411"/>
            <a:ext cx="89916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lowchart: Connector 80"/>
          <p:cNvSpPr/>
          <p:nvPr/>
        </p:nvSpPr>
        <p:spPr>
          <a:xfrm>
            <a:off x="5775960" y="2062480"/>
            <a:ext cx="228600" cy="21717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82" name="Rectangle 81"/>
          <p:cNvSpPr/>
          <p:nvPr/>
        </p:nvSpPr>
        <p:spPr>
          <a:xfrm>
            <a:off x="6343650" y="21082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10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6846570" y="225679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84" name="Freeform 83"/>
          <p:cNvSpPr/>
          <p:nvPr/>
        </p:nvSpPr>
        <p:spPr>
          <a:xfrm>
            <a:off x="6667500" y="2283460"/>
            <a:ext cx="800100" cy="251460"/>
          </a:xfrm>
          <a:custGeom>
            <a:avLst/>
            <a:gdLst>
              <a:gd name="connsiteX0" fmla="*/ 0 w 800100"/>
              <a:gd name="connsiteY0" fmla="*/ 0 h 251460"/>
              <a:gd name="connsiteX1" fmla="*/ 800100 w 800100"/>
              <a:gd name="connsiteY1" fmla="*/ 137160 h 251460"/>
              <a:gd name="connsiteX2" fmla="*/ 762000 w 800100"/>
              <a:gd name="connsiteY2" fmla="*/ 251460 h 251460"/>
              <a:gd name="connsiteX3" fmla="*/ 312420 w 800100"/>
              <a:gd name="connsiteY3" fmla="*/ 190500 h 251460"/>
              <a:gd name="connsiteX4" fmla="*/ 312420 w 800100"/>
              <a:gd name="connsiteY4" fmla="*/ 190500 h 251460"/>
              <a:gd name="connsiteX5" fmla="*/ 7620 w 800100"/>
              <a:gd name="connsiteY5" fmla="*/ 182880 h 251460"/>
              <a:gd name="connsiteX6" fmla="*/ 0 w 800100"/>
              <a:gd name="connsiteY6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251460">
                <a:moveTo>
                  <a:pt x="0" y="0"/>
                </a:moveTo>
                <a:lnTo>
                  <a:pt x="800100" y="137160"/>
                </a:lnTo>
                <a:lnTo>
                  <a:pt x="762000" y="251460"/>
                </a:lnTo>
                <a:lnTo>
                  <a:pt x="312420" y="190500"/>
                </a:lnTo>
                <a:lnTo>
                  <a:pt x="312420" y="190500"/>
                </a:lnTo>
                <a:lnTo>
                  <a:pt x="7620" y="18288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 rot="7314170">
            <a:off x="125676" y="1922702"/>
            <a:ext cx="1120247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 rot="5066489">
            <a:off x="1976415" y="18615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 rot="5066489">
            <a:off x="1686228" y="190067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 rot="5066489">
            <a:off x="1276002" y="19377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 rot="5066489">
            <a:off x="971202" y="196938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529590" y="19050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1295400" y="2000781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2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1604010" y="197993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3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2001214" y="195072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2309824" y="1943842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00" name="Rectangle 99"/>
          <p:cNvSpPr/>
          <p:nvPr/>
        </p:nvSpPr>
        <p:spPr>
          <a:xfrm rot="4994392">
            <a:off x="864043" y="2158983"/>
            <a:ext cx="479813" cy="3287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986790" y="21844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6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4960620" y="1950720"/>
            <a:ext cx="3954780" cy="1417320"/>
          </a:xfrm>
          <a:custGeom>
            <a:avLst/>
            <a:gdLst>
              <a:gd name="connsiteX0" fmla="*/ 3954780 w 3954780"/>
              <a:gd name="connsiteY0" fmla="*/ 1318260 h 1417320"/>
              <a:gd name="connsiteX1" fmla="*/ 960120 w 3954780"/>
              <a:gd name="connsiteY1" fmla="*/ 1417320 h 1417320"/>
              <a:gd name="connsiteX2" fmla="*/ 830580 w 3954780"/>
              <a:gd name="connsiteY2" fmla="*/ 1242060 h 1417320"/>
              <a:gd name="connsiteX3" fmla="*/ 762000 w 3954780"/>
              <a:gd name="connsiteY3" fmla="*/ 1234440 h 1417320"/>
              <a:gd name="connsiteX4" fmla="*/ 0 w 3954780"/>
              <a:gd name="connsiteY4" fmla="*/ 1082040 h 1417320"/>
              <a:gd name="connsiteX5" fmla="*/ 15240 w 3954780"/>
              <a:gd name="connsiteY5" fmla="*/ 0 h 1417320"/>
              <a:gd name="connsiteX6" fmla="*/ 281940 w 3954780"/>
              <a:gd name="connsiteY6" fmla="*/ 114300 h 1417320"/>
              <a:gd name="connsiteX7" fmla="*/ 259080 w 3954780"/>
              <a:gd name="connsiteY7" fmla="*/ 853440 h 1417320"/>
              <a:gd name="connsiteX8" fmla="*/ 1051560 w 3954780"/>
              <a:gd name="connsiteY8" fmla="*/ 952500 h 1417320"/>
              <a:gd name="connsiteX9" fmla="*/ 1051560 w 3954780"/>
              <a:gd name="connsiteY9" fmla="*/ 1112520 h 1417320"/>
              <a:gd name="connsiteX10" fmla="*/ 2537460 w 3954780"/>
              <a:gd name="connsiteY10" fmla="*/ 1104900 h 1417320"/>
              <a:gd name="connsiteX11" fmla="*/ 2560320 w 3954780"/>
              <a:gd name="connsiteY11" fmla="*/ 1021080 h 1417320"/>
              <a:gd name="connsiteX12" fmla="*/ 3909060 w 3954780"/>
              <a:gd name="connsiteY12" fmla="*/ 1059180 h 1417320"/>
              <a:gd name="connsiteX13" fmla="*/ 3954780 w 3954780"/>
              <a:gd name="connsiteY13" fmla="*/ 1318260 h 1417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954780" h="1417320">
                <a:moveTo>
                  <a:pt x="3954780" y="1318260"/>
                </a:moveTo>
                <a:lnTo>
                  <a:pt x="960120" y="1417320"/>
                </a:lnTo>
                <a:lnTo>
                  <a:pt x="830580" y="1242060"/>
                </a:lnTo>
                <a:lnTo>
                  <a:pt x="762000" y="1234440"/>
                </a:lnTo>
                <a:lnTo>
                  <a:pt x="0" y="1082040"/>
                </a:lnTo>
                <a:lnTo>
                  <a:pt x="15240" y="0"/>
                </a:lnTo>
                <a:lnTo>
                  <a:pt x="281940" y="114300"/>
                </a:lnTo>
                <a:lnTo>
                  <a:pt x="259080" y="853440"/>
                </a:lnTo>
                <a:lnTo>
                  <a:pt x="1051560" y="952500"/>
                </a:lnTo>
                <a:lnTo>
                  <a:pt x="1051560" y="1112520"/>
                </a:lnTo>
                <a:lnTo>
                  <a:pt x="2537460" y="1104900"/>
                </a:lnTo>
                <a:lnTo>
                  <a:pt x="2560320" y="1021080"/>
                </a:lnTo>
                <a:lnTo>
                  <a:pt x="3909060" y="1059180"/>
                </a:lnTo>
                <a:lnTo>
                  <a:pt x="3954780" y="131826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/>
          <p:cNvSpPr/>
          <p:nvPr/>
        </p:nvSpPr>
        <p:spPr>
          <a:xfrm>
            <a:off x="5410200" y="1897380"/>
            <a:ext cx="2148840" cy="701040"/>
          </a:xfrm>
          <a:custGeom>
            <a:avLst/>
            <a:gdLst>
              <a:gd name="connsiteX0" fmla="*/ 121920 w 2148840"/>
              <a:gd name="connsiteY0" fmla="*/ 0 h 701040"/>
              <a:gd name="connsiteX1" fmla="*/ 0 w 2148840"/>
              <a:gd name="connsiteY1" fmla="*/ 175260 h 701040"/>
              <a:gd name="connsiteX2" fmla="*/ 868680 w 2148840"/>
              <a:gd name="connsiteY2" fmla="*/ 571500 h 701040"/>
              <a:gd name="connsiteX3" fmla="*/ 1280160 w 2148840"/>
              <a:gd name="connsiteY3" fmla="*/ 647700 h 701040"/>
              <a:gd name="connsiteX4" fmla="*/ 1569720 w 2148840"/>
              <a:gd name="connsiteY4" fmla="*/ 609600 h 701040"/>
              <a:gd name="connsiteX5" fmla="*/ 2065020 w 2148840"/>
              <a:gd name="connsiteY5" fmla="*/ 701040 h 701040"/>
              <a:gd name="connsiteX6" fmla="*/ 2148840 w 2148840"/>
              <a:gd name="connsiteY6" fmla="*/ 533400 h 701040"/>
              <a:gd name="connsiteX7" fmla="*/ 1264920 w 2148840"/>
              <a:gd name="connsiteY7" fmla="*/ 381000 h 701040"/>
              <a:gd name="connsiteX8" fmla="*/ 1257300 w 2148840"/>
              <a:gd name="connsiteY8" fmla="*/ 327660 h 701040"/>
              <a:gd name="connsiteX9" fmla="*/ 1028700 w 2148840"/>
              <a:gd name="connsiteY9" fmla="*/ 320040 h 701040"/>
              <a:gd name="connsiteX10" fmla="*/ 960120 w 2148840"/>
              <a:gd name="connsiteY10" fmla="*/ 220980 h 701040"/>
              <a:gd name="connsiteX11" fmla="*/ 495300 w 2148840"/>
              <a:gd name="connsiteY11" fmla="*/ 137160 h 701040"/>
              <a:gd name="connsiteX12" fmla="*/ 121920 w 2148840"/>
              <a:gd name="connsiteY12" fmla="*/ 0 h 70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48840" h="701040">
                <a:moveTo>
                  <a:pt x="121920" y="0"/>
                </a:moveTo>
                <a:lnTo>
                  <a:pt x="0" y="175260"/>
                </a:lnTo>
                <a:lnTo>
                  <a:pt x="868680" y="571500"/>
                </a:lnTo>
                <a:lnTo>
                  <a:pt x="1280160" y="647700"/>
                </a:lnTo>
                <a:lnTo>
                  <a:pt x="1569720" y="609600"/>
                </a:lnTo>
                <a:lnTo>
                  <a:pt x="2065020" y="701040"/>
                </a:lnTo>
                <a:lnTo>
                  <a:pt x="2148840" y="533400"/>
                </a:lnTo>
                <a:lnTo>
                  <a:pt x="1264920" y="381000"/>
                </a:lnTo>
                <a:lnTo>
                  <a:pt x="1257300" y="327660"/>
                </a:lnTo>
                <a:lnTo>
                  <a:pt x="1028700" y="320040"/>
                </a:lnTo>
                <a:lnTo>
                  <a:pt x="960120" y="220980"/>
                </a:lnTo>
                <a:lnTo>
                  <a:pt x="495300" y="137160"/>
                </a:lnTo>
                <a:lnTo>
                  <a:pt x="12192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/>
          <p:cNvSpPr/>
          <p:nvPr/>
        </p:nvSpPr>
        <p:spPr>
          <a:xfrm>
            <a:off x="6080760" y="2621280"/>
            <a:ext cx="2087880" cy="365760"/>
          </a:xfrm>
          <a:custGeom>
            <a:avLst/>
            <a:gdLst>
              <a:gd name="connsiteX0" fmla="*/ 1981200 w 2087880"/>
              <a:gd name="connsiteY0" fmla="*/ 0 h 365760"/>
              <a:gd name="connsiteX1" fmla="*/ 7620 w 2087880"/>
              <a:gd name="connsiteY1" fmla="*/ 68580 h 365760"/>
              <a:gd name="connsiteX2" fmla="*/ 0 w 2087880"/>
              <a:gd name="connsiteY2" fmla="*/ 365760 h 365760"/>
              <a:gd name="connsiteX3" fmla="*/ 2087880 w 2087880"/>
              <a:gd name="connsiteY3" fmla="*/ 281940 h 365760"/>
              <a:gd name="connsiteX4" fmla="*/ 2087880 w 2087880"/>
              <a:gd name="connsiteY4" fmla="*/ 30480 h 365760"/>
              <a:gd name="connsiteX5" fmla="*/ 1981200 w 2087880"/>
              <a:gd name="connsiteY5" fmla="*/ 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87880" h="365760">
                <a:moveTo>
                  <a:pt x="1981200" y="0"/>
                </a:moveTo>
                <a:lnTo>
                  <a:pt x="7620" y="68580"/>
                </a:lnTo>
                <a:lnTo>
                  <a:pt x="0" y="365760"/>
                </a:lnTo>
                <a:lnTo>
                  <a:pt x="2087880" y="281940"/>
                </a:lnTo>
                <a:lnTo>
                  <a:pt x="2087880" y="30480"/>
                </a:lnTo>
                <a:lnTo>
                  <a:pt x="198120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Правоъгълник 59"/>
          <p:cNvSpPr/>
          <p:nvPr/>
        </p:nvSpPr>
        <p:spPr>
          <a:xfrm>
            <a:off x="3886200" y="4281488"/>
            <a:ext cx="1524000" cy="39846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bg-BG" sz="800" dirty="0">
                <a:solidFill>
                  <a:schemeClr val="tx1"/>
                </a:solidFill>
              </a:rPr>
              <a:t>Участъци с трайна настилка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103" name="Правоъгълник 61"/>
          <p:cNvSpPr/>
          <p:nvPr/>
        </p:nvSpPr>
        <p:spPr>
          <a:xfrm>
            <a:off x="3886200" y="3886200"/>
            <a:ext cx="1524000" cy="32385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bg-BG" sz="800" dirty="0">
                <a:solidFill>
                  <a:schemeClr val="tx1"/>
                </a:solidFill>
              </a:rPr>
              <a:t>Тревна настилка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259080" y="1394460"/>
            <a:ext cx="2446020" cy="1310640"/>
          </a:xfrm>
          <a:custGeom>
            <a:avLst/>
            <a:gdLst>
              <a:gd name="connsiteX0" fmla="*/ 617220 w 2446020"/>
              <a:gd name="connsiteY0" fmla="*/ 1165860 h 1310640"/>
              <a:gd name="connsiteX1" fmla="*/ 617220 w 2446020"/>
              <a:gd name="connsiteY1" fmla="*/ 1165860 h 1310640"/>
              <a:gd name="connsiteX2" fmla="*/ 533400 w 2446020"/>
              <a:gd name="connsiteY2" fmla="*/ 1173480 h 1310640"/>
              <a:gd name="connsiteX3" fmla="*/ 289560 w 2446020"/>
              <a:gd name="connsiteY3" fmla="*/ 1203960 h 1310640"/>
              <a:gd name="connsiteX4" fmla="*/ 175260 w 2446020"/>
              <a:gd name="connsiteY4" fmla="*/ 1234440 h 1310640"/>
              <a:gd name="connsiteX5" fmla="*/ 0 w 2446020"/>
              <a:gd name="connsiteY5" fmla="*/ 1150620 h 1310640"/>
              <a:gd name="connsiteX6" fmla="*/ 22860 w 2446020"/>
              <a:gd name="connsiteY6" fmla="*/ 1036320 h 1310640"/>
              <a:gd name="connsiteX7" fmla="*/ 609600 w 2446020"/>
              <a:gd name="connsiteY7" fmla="*/ 68580 h 1310640"/>
              <a:gd name="connsiteX8" fmla="*/ 845820 w 2446020"/>
              <a:gd name="connsiteY8" fmla="*/ 137160 h 1310640"/>
              <a:gd name="connsiteX9" fmla="*/ 815340 w 2446020"/>
              <a:gd name="connsiteY9" fmla="*/ 411480 h 1310640"/>
              <a:gd name="connsiteX10" fmla="*/ 822960 w 2446020"/>
              <a:gd name="connsiteY10" fmla="*/ 563880 h 1310640"/>
              <a:gd name="connsiteX11" fmla="*/ 998220 w 2446020"/>
              <a:gd name="connsiteY11" fmla="*/ 586740 h 1310640"/>
              <a:gd name="connsiteX12" fmla="*/ 1021080 w 2446020"/>
              <a:gd name="connsiteY12" fmla="*/ 114300 h 1310640"/>
              <a:gd name="connsiteX13" fmla="*/ 2293620 w 2446020"/>
              <a:gd name="connsiteY13" fmla="*/ 0 h 1310640"/>
              <a:gd name="connsiteX14" fmla="*/ 2446020 w 2446020"/>
              <a:gd name="connsiteY14" fmla="*/ 1082040 h 1310640"/>
              <a:gd name="connsiteX15" fmla="*/ 617220 w 2446020"/>
              <a:gd name="connsiteY15" fmla="*/ 1310640 h 1310640"/>
              <a:gd name="connsiteX16" fmla="*/ 617220 w 2446020"/>
              <a:gd name="connsiteY16" fmla="*/ 1165860 h 131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446020" h="1310640">
                <a:moveTo>
                  <a:pt x="617220" y="1165860"/>
                </a:moveTo>
                <a:lnTo>
                  <a:pt x="617220" y="1165860"/>
                </a:lnTo>
                <a:cubicBezTo>
                  <a:pt x="543591" y="1174041"/>
                  <a:pt x="571641" y="1173480"/>
                  <a:pt x="533400" y="1173480"/>
                </a:cubicBezTo>
                <a:lnTo>
                  <a:pt x="289560" y="1203960"/>
                </a:lnTo>
                <a:lnTo>
                  <a:pt x="175260" y="1234440"/>
                </a:lnTo>
                <a:lnTo>
                  <a:pt x="0" y="1150620"/>
                </a:lnTo>
                <a:lnTo>
                  <a:pt x="22860" y="1036320"/>
                </a:lnTo>
                <a:lnTo>
                  <a:pt x="609600" y="68580"/>
                </a:lnTo>
                <a:lnTo>
                  <a:pt x="845820" y="137160"/>
                </a:lnTo>
                <a:lnTo>
                  <a:pt x="815340" y="411480"/>
                </a:lnTo>
                <a:lnTo>
                  <a:pt x="822960" y="563880"/>
                </a:lnTo>
                <a:lnTo>
                  <a:pt x="998220" y="586740"/>
                </a:lnTo>
                <a:lnTo>
                  <a:pt x="1021080" y="114300"/>
                </a:lnTo>
                <a:lnTo>
                  <a:pt x="2293620" y="0"/>
                </a:lnTo>
                <a:lnTo>
                  <a:pt x="2446020" y="1082040"/>
                </a:lnTo>
                <a:lnTo>
                  <a:pt x="617220" y="1310640"/>
                </a:lnTo>
                <a:lnTo>
                  <a:pt x="617220" y="1165860"/>
                </a:lnTo>
                <a:close/>
              </a:path>
            </a:pathLst>
          </a:custGeom>
          <a:solidFill>
            <a:srgbClr val="FFC000"/>
          </a:solidFill>
          <a:ln w="28575" cap="rnd"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4960620" y="4373880"/>
            <a:ext cx="388620" cy="289560"/>
          </a:xfrm>
          <a:custGeom>
            <a:avLst/>
            <a:gdLst>
              <a:gd name="connsiteX0" fmla="*/ 114300 w 388620"/>
              <a:gd name="connsiteY0" fmla="*/ 22860 h 289560"/>
              <a:gd name="connsiteX1" fmla="*/ 0 w 388620"/>
              <a:gd name="connsiteY1" fmla="*/ 144780 h 289560"/>
              <a:gd name="connsiteX2" fmla="*/ 60960 w 388620"/>
              <a:gd name="connsiteY2" fmla="*/ 266700 h 289560"/>
              <a:gd name="connsiteX3" fmla="*/ 342900 w 388620"/>
              <a:gd name="connsiteY3" fmla="*/ 289560 h 289560"/>
              <a:gd name="connsiteX4" fmla="*/ 373380 w 388620"/>
              <a:gd name="connsiteY4" fmla="*/ 129540 h 289560"/>
              <a:gd name="connsiteX5" fmla="*/ 388620 w 388620"/>
              <a:gd name="connsiteY5" fmla="*/ 0 h 289560"/>
              <a:gd name="connsiteX6" fmla="*/ 251460 w 388620"/>
              <a:gd name="connsiteY6" fmla="*/ 22860 h 289560"/>
              <a:gd name="connsiteX7" fmla="*/ 114300 w 388620"/>
              <a:gd name="connsiteY7" fmla="*/ 228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8620" h="289560">
                <a:moveTo>
                  <a:pt x="114300" y="22860"/>
                </a:moveTo>
                <a:lnTo>
                  <a:pt x="0" y="144780"/>
                </a:lnTo>
                <a:lnTo>
                  <a:pt x="60960" y="266700"/>
                </a:lnTo>
                <a:lnTo>
                  <a:pt x="342900" y="289560"/>
                </a:lnTo>
                <a:lnTo>
                  <a:pt x="373380" y="129540"/>
                </a:lnTo>
                <a:lnTo>
                  <a:pt x="388620" y="0"/>
                </a:lnTo>
                <a:lnTo>
                  <a:pt x="251460" y="22860"/>
                </a:lnTo>
                <a:lnTo>
                  <a:pt x="114300" y="2286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Freeform 103"/>
          <p:cNvSpPr/>
          <p:nvPr/>
        </p:nvSpPr>
        <p:spPr>
          <a:xfrm>
            <a:off x="4918710" y="3920490"/>
            <a:ext cx="388620" cy="289560"/>
          </a:xfrm>
          <a:custGeom>
            <a:avLst/>
            <a:gdLst>
              <a:gd name="connsiteX0" fmla="*/ 114300 w 388620"/>
              <a:gd name="connsiteY0" fmla="*/ 22860 h 289560"/>
              <a:gd name="connsiteX1" fmla="*/ 0 w 388620"/>
              <a:gd name="connsiteY1" fmla="*/ 144780 h 289560"/>
              <a:gd name="connsiteX2" fmla="*/ 60960 w 388620"/>
              <a:gd name="connsiteY2" fmla="*/ 266700 h 289560"/>
              <a:gd name="connsiteX3" fmla="*/ 342900 w 388620"/>
              <a:gd name="connsiteY3" fmla="*/ 289560 h 289560"/>
              <a:gd name="connsiteX4" fmla="*/ 373380 w 388620"/>
              <a:gd name="connsiteY4" fmla="*/ 129540 h 289560"/>
              <a:gd name="connsiteX5" fmla="*/ 388620 w 388620"/>
              <a:gd name="connsiteY5" fmla="*/ 0 h 289560"/>
              <a:gd name="connsiteX6" fmla="*/ 251460 w 388620"/>
              <a:gd name="connsiteY6" fmla="*/ 22860 h 289560"/>
              <a:gd name="connsiteX7" fmla="*/ 114300 w 388620"/>
              <a:gd name="connsiteY7" fmla="*/ 228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8620" h="289560">
                <a:moveTo>
                  <a:pt x="114300" y="22860"/>
                </a:moveTo>
                <a:lnTo>
                  <a:pt x="0" y="144780"/>
                </a:lnTo>
                <a:lnTo>
                  <a:pt x="60960" y="266700"/>
                </a:lnTo>
                <a:lnTo>
                  <a:pt x="342900" y="289560"/>
                </a:lnTo>
                <a:lnTo>
                  <a:pt x="373380" y="129540"/>
                </a:lnTo>
                <a:lnTo>
                  <a:pt x="388620" y="0"/>
                </a:lnTo>
                <a:lnTo>
                  <a:pt x="251460" y="22860"/>
                </a:lnTo>
                <a:lnTo>
                  <a:pt x="114300" y="22860"/>
                </a:lnTo>
                <a:close/>
              </a:path>
            </a:pathLst>
          </a:custGeom>
          <a:pattFill prst="wdDnDiag">
            <a:fgClr>
              <a:srgbClr val="99FF33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51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4" name="Текстово поле 12"/>
          <p:cNvSpPr txBox="1">
            <a:spLocks noChangeArrowheads="1"/>
          </p:cNvSpPr>
          <p:nvPr/>
        </p:nvSpPr>
        <p:spPr bwMode="auto">
          <a:xfrm>
            <a:off x="838200" y="5943600"/>
            <a:ext cx="813054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1000" dirty="0">
                <a:solidFill>
                  <a:srgbClr val="000000"/>
                </a:solidFill>
              </a:rPr>
              <a:t>ПРИЛОЖЕНИЕ </a:t>
            </a:r>
            <a:r>
              <a:rPr lang="bg-BG" sz="1000" dirty="0" smtClean="0">
                <a:solidFill>
                  <a:srgbClr val="000000"/>
                </a:solidFill>
              </a:rPr>
              <a:t>Г</a:t>
            </a:r>
            <a:r>
              <a:rPr lang="en-US" sz="1000" dirty="0" smtClean="0">
                <a:solidFill>
                  <a:srgbClr val="000000"/>
                </a:solidFill>
              </a:rPr>
              <a:t>1</a:t>
            </a:r>
            <a:r>
              <a:rPr lang="bg-BG" sz="1000" dirty="0" smtClean="0">
                <a:solidFill>
                  <a:srgbClr val="000000"/>
                </a:solidFill>
              </a:rPr>
              <a:t>1 - СХЕМА </a:t>
            </a:r>
            <a:r>
              <a:rPr lang="bg-BG" sz="1000" dirty="0"/>
              <a:t>НА МЕСТА ЗА ИЗВЪРШВАНЕ НА ТОВАРО-РАЗТОВАРНИ ДЕЙНОСТИ, КОИТО МОГАТ ДА ДОВЕДАТ ДО ТЕЧОВЕ/ИЗЛИВАНИЯ</a:t>
            </a:r>
            <a:endParaRPr lang="en-US" sz="1000" dirty="0"/>
          </a:p>
          <a:p>
            <a:pPr algn="ctr"/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9600"/>
            <a:ext cx="8915400" cy="31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Freeform 33"/>
          <p:cNvSpPr/>
          <p:nvPr/>
        </p:nvSpPr>
        <p:spPr>
          <a:xfrm>
            <a:off x="160020" y="1140460"/>
            <a:ext cx="2811780" cy="1676400"/>
          </a:xfrm>
          <a:custGeom>
            <a:avLst/>
            <a:gdLst>
              <a:gd name="connsiteX0" fmla="*/ 723900 w 2811780"/>
              <a:gd name="connsiteY0" fmla="*/ 1676400 h 1676400"/>
              <a:gd name="connsiteX1" fmla="*/ 685800 w 2811780"/>
              <a:gd name="connsiteY1" fmla="*/ 1615440 h 1676400"/>
              <a:gd name="connsiteX2" fmla="*/ 137160 w 2811780"/>
              <a:gd name="connsiteY2" fmla="*/ 1592580 h 1676400"/>
              <a:gd name="connsiteX3" fmla="*/ 30480 w 2811780"/>
              <a:gd name="connsiteY3" fmla="*/ 1531620 h 1676400"/>
              <a:gd name="connsiteX4" fmla="*/ 0 w 2811780"/>
              <a:gd name="connsiteY4" fmla="*/ 1394460 h 1676400"/>
              <a:gd name="connsiteX5" fmla="*/ 243840 w 2811780"/>
              <a:gd name="connsiteY5" fmla="*/ 922020 h 1676400"/>
              <a:gd name="connsiteX6" fmla="*/ 297180 w 2811780"/>
              <a:gd name="connsiteY6" fmla="*/ 800100 h 1676400"/>
              <a:gd name="connsiteX7" fmla="*/ 320040 w 2811780"/>
              <a:gd name="connsiteY7" fmla="*/ 678180 h 1676400"/>
              <a:gd name="connsiteX8" fmla="*/ 647700 w 2811780"/>
              <a:gd name="connsiteY8" fmla="*/ 281940 h 1676400"/>
              <a:gd name="connsiteX9" fmla="*/ 1120140 w 2811780"/>
              <a:gd name="connsiteY9" fmla="*/ 167640 h 1676400"/>
              <a:gd name="connsiteX10" fmla="*/ 1363980 w 2811780"/>
              <a:gd name="connsiteY10" fmla="*/ 160020 h 1676400"/>
              <a:gd name="connsiteX11" fmla="*/ 2735580 w 2811780"/>
              <a:gd name="connsiteY11" fmla="*/ 0 h 1676400"/>
              <a:gd name="connsiteX12" fmla="*/ 2750820 w 2811780"/>
              <a:gd name="connsiteY12" fmla="*/ 30480 h 1676400"/>
              <a:gd name="connsiteX13" fmla="*/ 2811780 w 2811780"/>
              <a:gd name="connsiteY13" fmla="*/ 1440180 h 1676400"/>
              <a:gd name="connsiteX14" fmla="*/ 2179320 w 2811780"/>
              <a:gd name="connsiteY14" fmla="*/ 1417320 h 1676400"/>
              <a:gd name="connsiteX15" fmla="*/ 1783080 w 2811780"/>
              <a:gd name="connsiteY15" fmla="*/ 1485900 h 1676400"/>
              <a:gd name="connsiteX16" fmla="*/ 1363980 w 2811780"/>
              <a:gd name="connsiteY16" fmla="*/ 1554480 h 1676400"/>
              <a:gd name="connsiteX17" fmla="*/ 723900 w 2811780"/>
              <a:gd name="connsiteY17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11780" h="1676400">
                <a:moveTo>
                  <a:pt x="723900" y="1676400"/>
                </a:moveTo>
                <a:lnTo>
                  <a:pt x="685800" y="1615440"/>
                </a:lnTo>
                <a:lnTo>
                  <a:pt x="137160" y="1592580"/>
                </a:lnTo>
                <a:lnTo>
                  <a:pt x="30480" y="1531620"/>
                </a:lnTo>
                <a:lnTo>
                  <a:pt x="0" y="1394460"/>
                </a:lnTo>
                <a:lnTo>
                  <a:pt x="243840" y="922020"/>
                </a:lnTo>
                <a:lnTo>
                  <a:pt x="297180" y="800100"/>
                </a:lnTo>
                <a:lnTo>
                  <a:pt x="320040" y="678180"/>
                </a:lnTo>
                <a:lnTo>
                  <a:pt x="647700" y="281940"/>
                </a:lnTo>
                <a:lnTo>
                  <a:pt x="1120140" y="167640"/>
                </a:lnTo>
                <a:lnTo>
                  <a:pt x="1363980" y="160020"/>
                </a:lnTo>
                <a:lnTo>
                  <a:pt x="2735580" y="0"/>
                </a:lnTo>
                <a:lnTo>
                  <a:pt x="2750820" y="30480"/>
                </a:lnTo>
                <a:lnTo>
                  <a:pt x="2811780" y="1440180"/>
                </a:lnTo>
                <a:lnTo>
                  <a:pt x="2179320" y="1417320"/>
                </a:lnTo>
                <a:lnTo>
                  <a:pt x="1783080" y="1485900"/>
                </a:lnTo>
                <a:lnTo>
                  <a:pt x="1363980" y="1554480"/>
                </a:lnTo>
                <a:lnTo>
                  <a:pt x="723900" y="167640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 34"/>
          <p:cNvSpPr/>
          <p:nvPr/>
        </p:nvSpPr>
        <p:spPr>
          <a:xfrm>
            <a:off x="4907280" y="1826260"/>
            <a:ext cx="4061460" cy="1744980"/>
          </a:xfrm>
          <a:custGeom>
            <a:avLst/>
            <a:gdLst>
              <a:gd name="connsiteX0" fmla="*/ 0 w 4061460"/>
              <a:gd name="connsiteY0" fmla="*/ 0 h 1744980"/>
              <a:gd name="connsiteX1" fmla="*/ 914400 w 4061460"/>
              <a:gd name="connsiteY1" fmla="*/ 22860 h 1744980"/>
              <a:gd name="connsiteX2" fmla="*/ 982980 w 4061460"/>
              <a:gd name="connsiteY2" fmla="*/ 198120 h 1744980"/>
              <a:gd name="connsiteX3" fmla="*/ 1470660 w 4061460"/>
              <a:gd name="connsiteY3" fmla="*/ 274320 h 1744980"/>
              <a:gd name="connsiteX4" fmla="*/ 1485900 w 4061460"/>
              <a:gd name="connsiteY4" fmla="*/ 365760 h 1744980"/>
              <a:gd name="connsiteX5" fmla="*/ 1752600 w 4061460"/>
              <a:gd name="connsiteY5" fmla="*/ 396240 h 1744980"/>
              <a:gd name="connsiteX6" fmla="*/ 1744980 w 4061460"/>
              <a:gd name="connsiteY6" fmla="*/ 457200 h 1744980"/>
              <a:gd name="connsiteX7" fmla="*/ 2941320 w 4061460"/>
              <a:gd name="connsiteY7" fmla="*/ 647700 h 1744980"/>
              <a:gd name="connsiteX8" fmla="*/ 3154680 w 4061460"/>
              <a:gd name="connsiteY8" fmla="*/ 594360 h 1744980"/>
              <a:gd name="connsiteX9" fmla="*/ 3162300 w 4061460"/>
              <a:gd name="connsiteY9" fmla="*/ 830580 h 1744980"/>
              <a:gd name="connsiteX10" fmla="*/ 3253740 w 4061460"/>
              <a:gd name="connsiteY10" fmla="*/ 815340 h 1744980"/>
              <a:gd name="connsiteX11" fmla="*/ 3253740 w 4061460"/>
              <a:gd name="connsiteY11" fmla="*/ 998220 h 1744980"/>
              <a:gd name="connsiteX12" fmla="*/ 3634740 w 4061460"/>
              <a:gd name="connsiteY12" fmla="*/ 967740 h 1744980"/>
              <a:gd name="connsiteX13" fmla="*/ 3627120 w 4061460"/>
              <a:gd name="connsiteY13" fmla="*/ 998220 h 1744980"/>
              <a:gd name="connsiteX14" fmla="*/ 3893820 w 4061460"/>
              <a:gd name="connsiteY14" fmla="*/ 960120 h 1744980"/>
              <a:gd name="connsiteX15" fmla="*/ 4061460 w 4061460"/>
              <a:gd name="connsiteY15" fmla="*/ 1615440 h 1744980"/>
              <a:gd name="connsiteX16" fmla="*/ 1485900 w 4061460"/>
              <a:gd name="connsiteY16" fmla="*/ 1744980 h 1744980"/>
              <a:gd name="connsiteX17" fmla="*/ 708660 w 4061460"/>
              <a:gd name="connsiteY17" fmla="*/ 1455420 h 1744980"/>
              <a:gd name="connsiteX18" fmla="*/ 7620 w 4061460"/>
              <a:gd name="connsiteY18" fmla="*/ 1264920 h 1744980"/>
              <a:gd name="connsiteX19" fmla="*/ 0 w 4061460"/>
              <a:gd name="connsiteY19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1460" h="1744980">
                <a:moveTo>
                  <a:pt x="0" y="0"/>
                </a:moveTo>
                <a:lnTo>
                  <a:pt x="914400" y="22860"/>
                </a:lnTo>
                <a:lnTo>
                  <a:pt x="982980" y="198120"/>
                </a:lnTo>
                <a:lnTo>
                  <a:pt x="1470660" y="274320"/>
                </a:lnTo>
                <a:lnTo>
                  <a:pt x="1485900" y="365760"/>
                </a:lnTo>
                <a:lnTo>
                  <a:pt x="1752600" y="396240"/>
                </a:lnTo>
                <a:lnTo>
                  <a:pt x="1744980" y="457200"/>
                </a:lnTo>
                <a:lnTo>
                  <a:pt x="2941320" y="647700"/>
                </a:lnTo>
                <a:lnTo>
                  <a:pt x="3154680" y="594360"/>
                </a:lnTo>
                <a:lnTo>
                  <a:pt x="3162300" y="830580"/>
                </a:lnTo>
                <a:lnTo>
                  <a:pt x="3253740" y="815340"/>
                </a:lnTo>
                <a:lnTo>
                  <a:pt x="3253740" y="998220"/>
                </a:lnTo>
                <a:lnTo>
                  <a:pt x="3634740" y="967740"/>
                </a:lnTo>
                <a:lnTo>
                  <a:pt x="3627120" y="998220"/>
                </a:lnTo>
                <a:lnTo>
                  <a:pt x="3893820" y="960120"/>
                </a:lnTo>
                <a:lnTo>
                  <a:pt x="4061460" y="1615440"/>
                </a:lnTo>
                <a:lnTo>
                  <a:pt x="1485900" y="1744980"/>
                </a:lnTo>
                <a:lnTo>
                  <a:pt x="708660" y="1455420"/>
                </a:lnTo>
                <a:lnTo>
                  <a:pt x="7620" y="126492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35"/>
          <p:cNvSpPr/>
          <p:nvPr/>
        </p:nvSpPr>
        <p:spPr>
          <a:xfrm>
            <a:off x="4991100" y="2024380"/>
            <a:ext cx="190500" cy="982980"/>
          </a:xfrm>
          <a:custGeom>
            <a:avLst/>
            <a:gdLst>
              <a:gd name="connsiteX0" fmla="*/ 30480 w 190500"/>
              <a:gd name="connsiteY0" fmla="*/ 68580 h 982980"/>
              <a:gd name="connsiteX1" fmla="*/ 38100 w 190500"/>
              <a:gd name="connsiteY1" fmla="*/ 0 h 982980"/>
              <a:gd name="connsiteX2" fmla="*/ 129540 w 190500"/>
              <a:gd name="connsiteY2" fmla="*/ 22860 h 982980"/>
              <a:gd name="connsiteX3" fmla="*/ 137160 w 190500"/>
              <a:gd name="connsiteY3" fmla="*/ 91440 h 982980"/>
              <a:gd name="connsiteX4" fmla="*/ 190500 w 190500"/>
              <a:gd name="connsiteY4" fmla="*/ 83820 h 982980"/>
              <a:gd name="connsiteX5" fmla="*/ 160020 w 190500"/>
              <a:gd name="connsiteY5" fmla="*/ 982980 h 982980"/>
              <a:gd name="connsiteX6" fmla="*/ 0 w 190500"/>
              <a:gd name="connsiteY6" fmla="*/ 952500 h 982980"/>
              <a:gd name="connsiteX7" fmla="*/ 30480 w 190500"/>
              <a:gd name="connsiteY7" fmla="*/ 685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00" h="982980">
                <a:moveTo>
                  <a:pt x="30480" y="68580"/>
                </a:moveTo>
                <a:lnTo>
                  <a:pt x="38100" y="0"/>
                </a:lnTo>
                <a:lnTo>
                  <a:pt x="129540" y="22860"/>
                </a:lnTo>
                <a:lnTo>
                  <a:pt x="137160" y="91440"/>
                </a:lnTo>
                <a:lnTo>
                  <a:pt x="190500" y="83820"/>
                </a:lnTo>
                <a:lnTo>
                  <a:pt x="160020" y="982980"/>
                </a:lnTo>
                <a:lnTo>
                  <a:pt x="0" y="952500"/>
                </a:lnTo>
                <a:lnTo>
                  <a:pt x="30480" y="685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 36"/>
          <p:cNvSpPr/>
          <p:nvPr/>
        </p:nvSpPr>
        <p:spPr>
          <a:xfrm>
            <a:off x="5158740" y="2847340"/>
            <a:ext cx="792480" cy="251460"/>
          </a:xfrm>
          <a:custGeom>
            <a:avLst/>
            <a:gdLst>
              <a:gd name="connsiteX0" fmla="*/ 22860 w 792480"/>
              <a:gd name="connsiteY0" fmla="*/ 0 h 251460"/>
              <a:gd name="connsiteX1" fmla="*/ 0 w 792480"/>
              <a:gd name="connsiteY1" fmla="*/ 175260 h 251460"/>
              <a:gd name="connsiteX2" fmla="*/ 777240 w 792480"/>
              <a:gd name="connsiteY2" fmla="*/ 251460 h 251460"/>
              <a:gd name="connsiteX3" fmla="*/ 792480 w 792480"/>
              <a:gd name="connsiteY3" fmla="*/ 91440 h 251460"/>
              <a:gd name="connsiteX4" fmla="*/ 22860 w 792480"/>
              <a:gd name="connsiteY4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" h="251460">
                <a:moveTo>
                  <a:pt x="22860" y="0"/>
                </a:moveTo>
                <a:lnTo>
                  <a:pt x="0" y="175260"/>
                </a:lnTo>
                <a:lnTo>
                  <a:pt x="777240" y="251460"/>
                </a:lnTo>
                <a:lnTo>
                  <a:pt x="792480" y="91440"/>
                </a:lnTo>
                <a:lnTo>
                  <a:pt x="2286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 37"/>
          <p:cNvSpPr/>
          <p:nvPr/>
        </p:nvSpPr>
        <p:spPr>
          <a:xfrm>
            <a:off x="5890260" y="3022600"/>
            <a:ext cx="2971800" cy="289560"/>
          </a:xfrm>
          <a:custGeom>
            <a:avLst/>
            <a:gdLst>
              <a:gd name="connsiteX0" fmla="*/ 0 w 2971800"/>
              <a:gd name="connsiteY0" fmla="*/ 91440 h 289560"/>
              <a:gd name="connsiteX1" fmla="*/ 22860 w 2971800"/>
              <a:gd name="connsiteY1" fmla="*/ 289560 h 289560"/>
              <a:gd name="connsiteX2" fmla="*/ 2971800 w 2971800"/>
              <a:gd name="connsiteY2" fmla="*/ 228600 h 289560"/>
              <a:gd name="connsiteX3" fmla="*/ 2956560 w 2971800"/>
              <a:gd name="connsiteY3" fmla="*/ 0 h 289560"/>
              <a:gd name="connsiteX4" fmla="*/ 1645920 w 2971800"/>
              <a:gd name="connsiteY4" fmla="*/ 0 h 289560"/>
              <a:gd name="connsiteX5" fmla="*/ 1645920 w 2971800"/>
              <a:gd name="connsiteY5" fmla="*/ 60960 h 289560"/>
              <a:gd name="connsiteX6" fmla="*/ 0 w 2971800"/>
              <a:gd name="connsiteY6" fmla="*/ 9144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1800" h="289560">
                <a:moveTo>
                  <a:pt x="0" y="91440"/>
                </a:moveTo>
                <a:lnTo>
                  <a:pt x="22860" y="289560"/>
                </a:lnTo>
                <a:lnTo>
                  <a:pt x="2971800" y="228600"/>
                </a:lnTo>
                <a:lnTo>
                  <a:pt x="2956560" y="0"/>
                </a:lnTo>
                <a:lnTo>
                  <a:pt x="1645920" y="0"/>
                </a:lnTo>
                <a:lnTo>
                  <a:pt x="1645920" y="60960"/>
                </a:lnTo>
                <a:lnTo>
                  <a:pt x="0" y="914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38"/>
          <p:cNvSpPr/>
          <p:nvPr/>
        </p:nvSpPr>
        <p:spPr>
          <a:xfrm>
            <a:off x="6400800" y="2222500"/>
            <a:ext cx="266700" cy="114300"/>
          </a:xfrm>
          <a:custGeom>
            <a:avLst/>
            <a:gdLst>
              <a:gd name="connsiteX0" fmla="*/ 7620 w 266700"/>
              <a:gd name="connsiteY0" fmla="*/ 0 h 114300"/>
              <a:gd name="connsiteX1" fmla="*/ 0 w 266700"/>
              <a:gd name="connsiteY1" fmla="*/ 83820 h 114300"/>
              <a:gd name="connsiteX2" fmla="*/ 251460 w 266700"/>
              <a:gd name="connsiteY2" fmla="*/ 114300 h 114300"/>
              <a:gd name="connsiteX3" fmla="*/ 266700 w 266700"/>
              <a:gd name="connsiteY3" fmla="*/ 15240 h 114300"/>
              <a:gd name="connsiteX4" fmla="*/ 7620 w 2667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14300">
                <a:moveTo>
                  <a:pt x="7620" y="0"/>
                </a:moveTo>
                <a:lnTo>
                  <a:pt x="0" y="83820"/>
                </a:lnTo>
                <a:lnTo>
                  <a:pt x="251460" y="114300"/>
                </a:lnTo>
                <a:lnTo>
                  <a:pt x="266700" y="15240"/>
                </a:lnTo>
                <a:lnTo>
                  <a:pt x="762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>
            <a:off x="6118860" y="2641600"/>
            <a:ext cx="1965960" cy="289560"/>
          </a:xfrm>
          <a:custGeom>
            <a:avLst/>
            <a:gdLst>
              <a:gd name="connsiteX0" fmla="*/ 0 w 1965960"/>
              <a:gd name="connsiteY0" fmla="*/ 99060 h 289560"/>
              <a:gd name="connsiteX1" fmla="*/ 1958340 w 1965960"/>
              <a:gd name="connsiteY1" fmla="*/ 0 h 289560"/>
              <a:gd name="connsiteX2" fmla="*/ 1965960 w 1965960"/>
              <a:gd name="connsiteY2" fmla="*/ 198120 h 289560"/>
              <a:gd name="connsiteX3" fmla="*/ 7620 w 1965960"/>
              <a:gd name="connsiteY3" fmla="*/ 289560 h 289560"/>
              <a:gd name="connsiteX4" fmla="*/ 0 w 1965960"/>
              <a:gd name="connsiteY4" fmla="*/ 990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0" h="289560">
                <a:moveTo>
                  <a:pt x="0" y="99060"/>
                </a:moveTo>
                <a:lnTo>
                  <a:pt x="1958340" y="0"/>
                </a:lnTo>
                <a:lnTo>
                  <a:pt x="1965960" y="198120"/>
                </a:lnTo>
                <a:lnTo>
                  <a:pt x="7620" y="289560"/>
                </a:lnTo>
                <a:lnTo>
                  <a:pt x="0" y="990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7315200" y="2641600"/>
            <a:ext cx="0" cy="2324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810500" y="2641600"/>
            <a:ext cx="0" cy="205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Flowchart: Connector 42"/>
          <p:cNvSpPr/>
          <p:nvPr/>
        </p:nvSpPr>
        <p:spPr>
          <a:xfrm>
            <a:off x="4953000" y="21082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44" name="Flowchart: Connector 43"/>
          <p:cNvSpPr/>
          <p:nvPr/>
        </p:nvSpPr>
        <p:spPr>
          <a:xfrm>
            <a:off x="5181600" y="28397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5" name="Flowchart: Connector 44"/>
          <p:cNvSpPr/>
          <p:nvPr/>
        </p:nvSpPr>
        <p:spPr>
          <a:xfrm>
            <a:off x="6934200" y="308356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46" name="Flowchart: Connector 45"/>
          <p:cNvSpPr/>
          <p:nvPr/>
        </p:nvSpPr>
        <p:spPr>
          <a:xfrm>
            <a:off x="8092440" y="30302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7536180" y="3098800"/>
            <a:ext cx="7620" cy="1752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Connector 48"/>
          <p:cNvSpPr/>
          <p:nvPr/>
        </p:nvSpPr>
        <p:spPr>
          <a:xfrm>
            <a:off x="6553200" y="269875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50" name="Flowchart: Connector 49"/>
          <p:cNvSpPr/>
          <p:nvPr/>
        </p:nvSpPr>
        <p:spPr>
          <a:xfrm>
            <a:off x="742950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8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55" name="Flowchart: Connector 54"/>
          <p:cNvSpPr/>
          <p:nvPr/>
        </p:nvSpPr>
        <p:spPr>
          <a:xfrm>
            <a:off x="785622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7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 rot="1313997">
            <a:off x="5478780" y="2098411"/>
            <a:ext cx="89916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lowchart: Connector 56"/>
          <p:cNvSpPr/>
          <p:nvPr/>
        </p:nvSpPr>
        <p:spPr>
          <a:xfrm>
            <a:off x="5775960" y="2062480"/>
            <a:ext cx="228600" cy="21717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58" name="Rectangle 57"/>
          <p:cNvSpPr/>
          <p:nvPr/>
        </p:nvSpPr>
        <p:spPr>
          <a:xfrm>
            <a:off x="6343650" y="21082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10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6846570" y="225679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61" name="Freeform 60"/>
          <p:cNvSpPr/>
          <p:nvPr/>
        </p:nvSpPr>
        <p:spPr>
          <a:xfrm>
            <a:off x="6667500" y="2283460"/>
            <a:ext cx="800100" cy="251460"/>
          </a:xfrm>
          <a:custGeom>
            <a:avLst/>
            <a:gdLst>
              <a:gd name="connsiteX0" fmla="*/ 0 w 800100"/>
              <a:gd name="connsiteY0" fmla="*/ 0 h 251460"/>
              <a:gd name="connsiteX1" fmla="*/ 800100 w 800100"/>
              <a:gd name="connsiteY1" fmla="*/ 137160 h 251460"/>
              <a:gd name="connsiteX2" fmla="*/ 762000 w 800100"/>
              <a:gd name="connsiteY2" fmla="*/ 251460 h 251460"/>
              <a:gd name="connsiteX3" fmla="*/ 312420 w 800100"/>
              <a:gd name="connsiteY3" fmla="*/ 190500 h 251460"/>
              <a:gd name="connsiteX4" fmla="*/ 312420 w 800100"/>
              <a:gd name="connsiteY4" fmla="*/ 190500 h 251460"/>
              <a:gd name="connsiteX5" fmla="*/ 7620 w 800100"/>
              <a:gd name="connsiteY5" fmla="*/ 182880 h 251460"/>
              <a:gd name="connsiteX6" fmla="*/ 0 w 800100"/>
              <a:gd name="connsiteY6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251460">
                <a:moveTo>
                  <a:pt x="0" y="0"/>
                </a:moveTo>
                <a:lnTo>
                  <a:pt x="800100" y="137160"/>
                </a:lnTo>
                <a:lnTo>
                  <a:pt x="762000" y="251460"/>
                </a:lnTo>
                <a:lnTo>
                  <a:pt x="312420" y="190500"/>
                </a:lnTo>
                <a:lnTo>
                  <a:pt x="312420" y="190500"/>
                </a:lnTo>
                <a:lnTo>
                  <a:pt x="7620" y="18288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 rot="7314170">
            <a:off x="125676" y="1922702"/>
            <a:ext cx="1120247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 rot="5066489">
            <a:off x="1976415" y="18615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 rot="5066489">
            <a:off x="1686228" y="190067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 rot="5066489">
            <a:off x="971202" y="196938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 rot="5066489">
            <a:off x="1276002" y="19377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529590" y="19050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295400" y="2000781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2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1604010" y="197993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3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2001214" y="195072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309824" y="1943842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 rot="4994392">
            <a:off x="864043" y="2158983"/>
            <a:ext cx="479813" cy="3287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986790" y="21844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6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5" name="Петно 1 50"/>
          <p:cNvSpPr/>
          <p:nvPr/>
        </p:nvSpPr>
        <p:spPr>
          <a:xfrm>
            <a:off x="2618434" y="1270524"/>
            <a:ext cx="292100" cy="290513"/>
          </a:xfrm>
          <a:prstGeom prst="irregularSeal1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6" name="Петно 1 50"/>
          <p:cNvSpPr/>
          <p:nvPr/>
        </p:nvSpPr>
        <p:spPr>
          <a:xfrm>
            <a:off x="1291284" y="1339580"/>
            <a:ext cx="292100" cy="290513"/>
          </a:xfrm>
          <a:prstGeom prst="irregularSeal1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7" name="Петно 1 50"/>
          <p:cNvSpPr/>
          <p:nvPr/>
        </p:nvSpPr>
        <p:spPr>
          <a:xfrm>
            <a:off x="1911044" y="1234229"/>
            <a:ext cx="292100" cy="290513"/>
          </a:xfrm>
          <a:prstGeom prst="irregularSeal1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8" name="Петно 1 50"/>
          <p:cNvSpPr/>
          <p:nvPr/>
        </p:nvSpPr>
        <p:spPr>
          <a:xfrm>
            <a:off x="1620520" y="1339579"/>
            <a:ext cx="292100" cy="290513"/>
          </a:xfrm>
          <a:prstGeom prst="irregularSeal1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9" name="Петно 1 50"/>
          <p:cNvSpPr/>
          <p:nvPr/>
        </p:nvSpPr>
        <p:spPr>
          <a:xfrm>
            <a:off x="2266949" y="1270523"/>
            <a:ext cx="292100" cy="290513"/>
          </a:xfrm>
          <a:prstGeom prst="irregularSeal1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0" name="Петно 1 50"/>
          <p:cNvSpPr/>
          <p:nvPr/>
        </p:nvSpPr>
        <p:spPr>
          <a:xfrm>
            <a:off x="7856220" y="2806700"/>
            <a:ext cx="292100" cy="290513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295400" y="4038600"/>
            <a:ext cx="4259580" cy="1371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000" dirty="0" smtClean="0">
                <a:solidFill>
                  <a:schemeClr val="tx1"/>
                </a:solidFill>
              </a:rPr>
              <a:t>Шнекове за извеждане на животинска тор</a:t>
            </a:r>
          </a:p>
          <a:p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 smtClean="0">
                <a:solidFill>
                  <a:schemeClr val="tx1"/>
                </a:solidFill>
              </a:rPr>
              <a:t>Торова площадка /торище/</a:t>
            </a:r>
          </a:p>
          <a:p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 smtClean="0">
                <a:solidFill>
                  <a:schemeClr val="tx1"/>
                </a:solidFill>
              </a:rPr>
              <a:t>Склад за дезинфектанти </a:t>
            </a:r>
          </a:p>
          <a:p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 smtClean="0">
                <a:solidFill>
                  <a:schemeClr val="tx1"/>
                </a:solidFill>
              </a:rPr>
              <a:t>Водоплътна изгребна яма</a:t>
            </a:r>
          </a:p>
          <a:p>
            <a:endParaRPr lang="bg-BG" sz="800" dirty="0">
              <a:solidFill>
                <a:schemeClr val="tx1"/>
              </a:solidFill>
            </a:endParaRPr>
          </a:p>
          <a:p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81" name="Петно 1 50"/>
          <p:cNvSpPr/>
          <p:nvPr/>
        </p:nvSpPr>
        <p:spPr>
          <a:xfrm>
            <a:off x="5459424" y="2816860"/>
            <a:ext cx="292100" cy="290513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2" name="Петно 1 50"/>
          <p:cNvSpPr/>
          <p:nvPr/>
        </p:nvSpPr>
        <p:spPr>
          <a:xfrm>
            <a:off x="6205855" y="2283460"/>
            <a:ext cx="292100" cy="290513"/>
          </a:xfrm>
          <a:prstGeom prst="irregularSeal1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3" name="Петно 1 50"/>
          <p:cNvSpPr/>
          <p:nvPr/>
        </p:nvSpPr>
        <p:spPr>
          <a:xfrm>
            <a:off x="5011114" y="2599213"/>
            <a:ext cx="292100" cy="290513"/>
          </a:xfrm>
          <a:prstGeom prst="irregularSeal1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4" name="Петно 1 50"/>
          <p:cNvSpPr/>
          <p:nvPr/>
        </p:nvSpPr>
        <p:spPr>
          <a:xfrm>
            <a:off x="7322820" y="2907477"/>
            <a:ext cx="292100" cy="290513"/>
          </a:xfrm>
          <a:prstGeom prst="irregularSeal1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5" name="Петно 1 50"/>
          <p:cNvSpPr/>
          <p:nvPr/>
        </p:nvSpPr>
        <p:spPr>
          <a:xfrm>
            <a:off x="7109154" y="2768647"/>
            <a:ext cx="292100" cy="290513"/>
          </a:xfrm>
          <a:prstGeom prst="irregularSeal1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7" name="Петно 1 50"/>
          <p:cNvSpPr/>
          <p:nvPr/>
        </p:nvSpPr>
        <p:spPr>
          <a:xfrm>
            <a:off x="4038600" y="4038600"/>
            <a:ext cx="292100" cy="290513"/>
          </a:xfrm>
          <a:prstGeom prst="irregularSeal1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9" name="Петно 1 50"/>
          <p:cNvSpPr/>
          <p:nvPr/>
        </p:nvSpPr>
        <p:spPr>
          <a:xfrm>
            <a:off x="3279140" y="4359592"/>
            <a:ext cx="292100" cy="290513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1" name="Петно 1 50"/>
          <p:cNvSpPr/>
          <p:nvPr/>
        </p:nvSpPr>
        <p:spPr>
          <a:xfrm>
            <a:off x="3806190" y="4650105"/>
            <a:ext cx="292100" cy="290513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" name="Петно 1 50"/>
          <p:cNvSpPr/>
          <p:nvPr/>
        </p:nvSpPr>
        <p:spPr>
          <a:xfrm>
            <a:off x="7970520" y="1936222"/>
            <a:ext cx="292100" cy="290513"/>
          </a:xfrm>
          <a:prstGeom prst="irregularSeal1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3" name="Петно 1 50"/>
          <p:cNvSpPr/>
          <p:nvPr/>
        </p:nvSpPr>
        <p:spPr>
          <a:xfrm>
            <a:off x="3298190" y="4940618"/>
            <a:ext cx="292100" cy="290513"/>
          </a:xfrm>
          <a:prstGeom prst="irregularSeal1">
            <a:avLst/>
          </a:prstGeom>
          <a:solidFill>
            <a:srgbClr val="FFFF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16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4" name="Текстово поле 12"/>
          <p:cNvSpPr txBox="1">
            <a:spLocks noChangeArrowheads="1"/>
          </p:cNvSpPr>
          <p:nvPr/>
        </p:nvSpPr>
        <p:spPr bwMode="auto">
          <a:xfrm>
            <a:off x="2584450" y="6383337"/>
            <a:ext cx="3816349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1000" dirty="0">
                <a:solidFill>
                  <a:srgbClr val="000000"/>
                </a:solidFill>
              </a:rPr>
              <a:t>ПРИЛОЖЕНИЕ </a:t>
            </a:r>
            <a:r>
              <a:rPr lang="bg-BG" sz="1000" dirty="0" smtClean="0">
                <a:solidFill>
                  <a:srgbClr val="000000"/>
                </a:solidFill>
              </a:rPr>
              <a:t>Г</a:t>
            </a:r>
            <a:r>
              <a:rPr lang="en-US" sz="1000" dirty="0" smtClean="0">
                <a:solidFill>
                  <a:srgbClr val="000000"/>
                </a:solidFill>
              </a:rPr>
              <a:t>1</a:t>
            </a:r>
            <a:r>
              <a:rPr lang="bg-BG" sz="1000" dirty="0" smtClean="0">
                <a:solidFill>
                  <a:srgbClr val="000000"/>
                </a:solidFill>
              </a:rPr>
              <a:t>-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bg-BG" sz="1000" dirty="0" smtClean="0">
                <a:solidFill>
                  <a:srgbClr val="000000"/>
                </a:solidFill>
              </a:rPr>
              <a:t>ГЕНПЛАН</a:t>
            </a:r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9600"/>
            <a:ext cx="8915400" cy="31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reeform 4"/>
          <p:cNvSpPr/>
          <p:nvPr/>
        </p:nvSpPr>
        <p:spPr>
          <a:xfrm>
            <a:off x="160020" y="1140460"/>
            <a:ext cx="2811780" cy="1676400"/>
          </a:xfrm>
          <a:custGeom>
            <a:avLst/>
            <a:gdLst>
              <a:gd name="connsiteX0" fmla="*/ 723900 w 2811780"/>
              <a:gd name="connsiteY0" fmla="*/ 1676400 h 1676400"/>
              <a:gd name="connsiteX1" fmla="*/ 685800 w 2811780"/>
              <a:gd name="connsiteY1" fmla="*/ 1615440 h 1676400"/>
              <a:gd name="connsiteX2" fmla="*/ 137160 w 2811780"/>
              <a:gd name="connsiteY2" fmla="*/ 1592580 h 1676400"/>
              <a:gd name="connsiteX3" fmla="*/ 30480 w 2811780"/>
              <a:gd name="connsiteY3" fmla="*/ 1531620 h 1676400"/>
              <a:gd name="connsiteX4" fmla="*/ 0 w 2811780"/>
              <a:gd name="connsiteY4" fmla="*/ 1394460 h 1676400"/>
              <a:gd name="connsiteX5" fmla="*/ 243840 w 2811780"/>
              <a:gd name="connsiteY5" fmla="*/ 922020 h 1676400"/>
              <a:gd name="connsiteX6" fmla="*/ 297180 w 2811780"/>
              <a:gd name="connsiteY6" fmla="*/ 800100 h 1676400"/>
              <a:gd name="connsiteX7" fmla="*/ 320040 w 2811780"/>
              <a:gd name="connsiteY7" fmla="*/ 678180 h 1676400"/>
              <a:gd name="connsiteX8" fmla="*/ 647700 w 2811780"/>
              <a:gd name="connsiteY8" fmla="*/ 281940 h 1676400"/>
              <a:gd name="connsiteX9" fmla="*/ 1120140 w 2811780"/>
              <a:gd name="connsiteY9" fmla="*/ 167640 h 1676400"/>
              <a:gd name="connsiteX10" fmla="*/ 1363980 w 2811780"/>
              <a:gd name="connsiteY10" fmla="*/ 160020 h 1676400"/>
              <a:gd name="connsiteX11" fmla="*/ 2735580 w 2811780"/>
              <a:gd name="connsiteY11" fmla="*/ 0 h 1676400"/>
              <a:gd name="connsiteX12" fmla="*/ 2750820 w 2811780"/>
              <a:gd name="connsiteY12" fmla="*/ 30480 h 1676400"/>
              <a:gd name="connsiteX13" fmla="*/ 2811780 w 2811780"/>
              <a:gd name="connsiteY13" fmla="*/ 1440180 h 1676400"/>
              <a:gd name="connsiteX14" fmla="*/ 2179320 w 2811780"/>
              <a:gd name="connsiteY14" fmla="*/ 1417320 h 1676400"/>
              <a:gd name="connsiteX15" fmla="*/ 1783080 w 2811780"/>
              <a:gd name="connsiteY15" fmla="*/ 1485900 h 1676400"/>
              <a:gd name="connsiteX16" fmla="*/ 1363980 w 2811780"/>
              <a:gd name="connsiteY16" fmla="*/ 1554480 h 1676400"/>
              <a:gd name="connsiteX17" fmla="*/ 723900 w 2811780"/>
              <a:gd name="connsiteY17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11780" h="1676400">
                <a:moveTo>
                  <a:pt x="723900" y="1676400"/>
                </a:moveTo>
                <a:lnTo>
                  <a:pt x="685800" y="1615440"/>
                </a:lnTo>
                <a:lnTo>
                  <a:pt x="137160" y="1592580"/>
                </a:lnTo>
                <a:lnTo>
                  <a:pt x="30480" y="1531620"/>
                </a:lnTo>
                <a:lnTo>
                  <a:pt x="0" y="1394460"/>
                </a:lnTo>
                <a:lnTo>
                  <a:pt x="243840" y="922020"/>
                </a:lnTo>
                <a:lnTo>
                  <a:pt x="297180" y="800100"/>
                </a:lnTo>
                <a:lnTo>
                  <a:pt x="320040" y="678180"/>
                </a:lnTo>
                <a:lnTo>
                  <a:pt x="647700" y="281940"/>
                </a:lnTo>
                <a:lnTo>
                  <a:pt x="1120140" y="167640"/>
                </a:lnTo>
                <a:lnTo>
                  <a:pt x="1363980" y="160020"/>
                </a:lnTo>
                <a:lnTo>
                  <a:pt x="2735580" y="0"/>
                </a:lnTo>
                <a:lnTo>
                  <a:pt x="2750820" y="30480"/>
                </a:lnTo>
                <a:lnTo>
                  <a:pt x="2811780" y="1440180"/>
                </a:lnTo>
                <a:lnTo>
                  <a:pt x="2179320" y="1417320"/>
                </a:lnTo>
                <a:lnTo>
                  <a:pt x="1783080" y="1485900"/>
                </a:lnTo>
                <a:lnTo>
                  <a:pt x="1363980" y="1554480"/>
                </a:lnTo>
                <a:lnTo>
                  <a:pt x="723900" y="167640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4907280" y="1826260"/>
            <a:ext cx="4061460" cy="1744980"/>
          </a:xfrm>
          <a:custGeom>
            <a:avLst/>
            <a:gdLst>
              <a:gd name="connsiteX0" fmla="*/ 0 w 4061460"/>
              <a:gd name="connsiteY0" fmla="*/ 0 h 1744980"/>
              <a:gd name="connsiteX1" fmla="*/ 914400 w 4061460"/>
              <a:gd name="connsiteY1" fmla="*/ 22860 h 1744980"/>
              <a:gd name="connsiteX2" fmla="*/ 982980 w 4061460"/>
              <a:gd name="connsiteY2" fmla="*/ 198120 h 1744980"/>
              <a:gd name="connsiteX3" fmla="*/ 1470660 w 4061460"/>
              <a:gd name="connsiteY3" fmla="*/ 274320 h 1744980"/>
              <a:gd name="connsiteX4" fmla="*/ 1485900 w 4061460"/>
              <a:gd name="connsiteY4" fmla="*/ 365760 h 1744980"/>
              <a:gd name="connsiteX5" fmla="*/ 1752600 w 4061460"/>
              <a:gd name="connsiteY5" fmla="*/ 396240 h 1744980"/>
              <a:gd name="connsiteX6" fmla="*/ 1744980 w 4061460"/>
              <a:gd name="connsiteY6" fmla="*/ 457200 h 1744980"/>
              <a:gd name="connsiteX7" fmla="*/ 2941320 w 4061460"/>
              <a:gd name="connsiteY7" fmla="*/ 647700 h 1744980"/>
              <a:gd name="connsiteX8" fmla="*/ 3154680 w 4061460"/>
              <a:gd name="connsiteY8" fmla="*/ 594360 h 1744980"/>
              <a:gd name="connsiteX9" fmla="*/ 3162300 w 4061460"/>
              <a:gd name="connsiteY9" fmla="*/ 830580 h 1744980"/>
              <a:gd name="connsiteX10" fmla="*/ 3253740 w 4061460"/>
              <a:gd name="connsiteY10" fmla="*/ 815340 h 1744980"/>
              <a:gd name="connsiteX11" fmla="*/ 3253740 w 4061460"/>
              <a:gd name="connsiteY11" fmla="*/ 998220 h 1744980"/>
              <a:gd name="connsiteX12" fmla="*/ 3634740 w 4061460"/>
              <a:gd name="connsiteY12" fmla="*/ 967740 h 1744980"/>
              <a:gd name="connsiteX13" fmla="*/ 3627120 w 4061460"/>
              <a:gd name="connsiteY13" fmla="*/ 998220 h 1744980"/>
              <a:gd name="connsiteX14" fmla="*/ 3893820 w 4061460"/>
              <a:gd name="connsiteY14" fmla="*/ 960120 h 1744980"/>
              <a:gd name="connsiteX15" fmla="*/ 4061460 w 4061460"/>
              <a:gd name="connsiteY15" fmla="*/ 1615440 h 1744980"/>
              <a:gd name="connsiteX16" fmla="*/ 1485900 w 4061460"/>
              <a:gd name="connsiteY16" fmla="*/ 1744980 h 1744980"/>
              <a:gd name="connsiteX17" fmla="*/ 708660 w 4061460"/>
              <a:gd name="connsiteY17" fmla="*/ 1455420 h 1744980"/>
              <a:gd name="connsiteX18" fmla="*/ 7620 w 4061460"/>
              <a:gd name="connsiteY18" fmla="*/ 1264920 h 1744980"/>
              <a:gd name="connsiteX19" fmla="*/ 0 w 4061460"/>
              <a:gd name="connsiteY19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1460" h="1744980">
                <a:moveTo>
                  <a:pt x="0" y="0"/>
                </a:moveTo>
                <a:lnTo>
                  <a:pt x="914400" y="22860"/>
                </a:lnTo>
                <a:lnTo>
                  <a:pt x="982980" y="198120"/>
                </a:lnTo>
                <a:lnTo>
                  <a:pt x="1470660" y="274320"/>
                </a:lnTo>
                <a:lnTo>
                  <a:pt x="1485900" y="365760"/>
                </a:lnTo>
                <a:lnTo>
                  <a:pt x="1752600" y="396240"/>
                </a:lnTo>
                <a:lnTo>
                  <a:pt x="1744980" y="457200"/>
                </a:lnTo>
                <a:lnTo>
                  <a:pt x="2941320" y="647700"/>
                </a:lnTo>
                <a:lnTo>
                  <a:pt x="3154680" y="594360"/>
                </a:lnTo>
                <a:lnTo>
                  <a:pt x="3162300" y="830580"/>
                </a:lnTo>
                <a:lnTo>
                  <a:pt x="3253740" y="815340"/>
                </a:lnTo>
                <a:lnTo>
                  <a:pt x="3253740" y="998220"/>
                </a:lnTo>
                <a:lnTo>
                  <a:pt x="3634740" y="967740"/>
                </a:lnTo>
                <a:lnTo>
                  <a:pt x="3627120" y="998220"/>
                </a:lnTo>
                <a:lnTo>
                  <a:pt x="3893820" y="960120"/>
                </a:lnTo>
                <a:lnTo>
                  <a:pt x="4061460" y="1615440"/>
                </a:lnTo>
                <a:lnTo>
                  <a:pt x="1485900" y="1744980"/>
                </a:lnTo>
                <a:lnTo>
                  <a:pt x="708660" y="1455420"/>
                </a:lnTo>
                <a:lnTo>
                  <a:pt x="7620" y="126492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4991100" y="2024380"/>
            <a:ext cx="190500" cy="982980"/>
          </a:xfrm>
          <a:custGeom>
            <a:avLst/>
            <a:gdLst>
              <a:gd name="connsiteX0" fmla="*/ 30480 w 190500"/>
              <a:gd name="connsiteY0" fmla="*/ 68580 h 982980"/>
              <a:gd name="connsiteX1" fmla="*/ 38100 w 190500"/>
              <a:gd name="connsiteY1" fmla="*/ 0 h 982980"/>
              <a:gd name="connsiteX2" fmla="*/ 129540 w 190500"/>
              <a:gd name="connsiteY2" fmla="*/ 22860 h 982980"/>
              <a:gd name="connsiteX3" fmla="*/ 137160 w 190500"/>
              <a:gd name="connsiteY3" fmla="*/ 91440 h 982980"/>
              <a:gd name="connsiteX4" fmla="*/ 190500 w 190500"/>
              <a:gd name="connsiteY4" fmla="*/ 83820 h 982980"/>
              <a:gd name="connsiteX5" fmla="*/ 160020 w 190500"/>
              <a:gd name="connsiteY5" fmla="*/ 982980 h 982980"/>
              <a:gd name="connsiteX6" fmla="*/ 0 w 190500"/>
              <a:gd name="connsiteY6" fmla="*/ 952500 h 982980"/>
              <a:gd name="connsiteX7" fmla="*/ 30480 w 190500"/>
              <a:gd name="connsiteY7" fmla="*/ 685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00" h="982980">
                <a:moveTo>
                  <a:pt x="30480" y="68580"/>
                </a:moveTo>
                <a:lnTo>
                  <a:pt x="38100" y="0"/>
                </a:lnTo>
                <a:lnTo>
                  <a:pt x="129540" y="22860"/>
                </a:lnTo>
                <a:lnTo>
                  <a:pt x="137160" y="91440"/>
                </a:lnTo>
                <a:lnTo>
                  <a:pt x="190500" y="83820"/>
                </a:lnTo>
                <a:lnTo>
                  <a:pt x="160020" y="982980"/>
                </a:lnTo>
                <a:lnTo>
                  <a:pt x="0" y="952500"/>
                </a:lnTo>
                <a:lnTo>
                  <a:pt x="30480" y="685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>
            <a:off x="5158740" y="2847340"/>
            <a:ext cx="792480" cy="251460"/>
          </a:xfrm>
          <a:custGeom>
            <a:avLst/>
            <a:gdLst>
              <a:gd name="connsiteX0" fmla="*/ 22860 w 792480"/>
              <a:gd name="connsiteY0" fmla="*/ 0 h 251460"/>
              <a:gd name="connsiteX1" fmla="*/ 0 w 792480"/>
              <a:gd name="connsiteY1" fmla="*/ 175260 h 251460"/>
              <a:gd name="connsiteX2" fmla="*/ 777240 w 792480"/>
              <a:gd name="connsiteY2" fmla="*/ 251460 h 251460"/>
              <a:gd name="connsiteX3" fmla="*/ 792480 w 792480"/>
              <a:gd name="connsiteY3" fmla="*/ 91440 h 251460"/>
              <a:gd name="connsiteX4" fmla="*/ 22860 w 792480"/>
              <a:gd name="connsiteY4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" h="251460">
                <a:moveTo>
                  <a:pt x="22860" y="0"/>
                </a:moveTo>
                <a:lnTo>
                  <a:pt x="0" y="175260"/>
                </a:lnTo>
                <a:lnTo>
                  <a:pt x="777240" y="251460"/>
                </a:lnTo>
                <a:lnTo>
                  <a:pt x="792480" y="91440"/>
                </a:lnTo>
                <a:lnTo>
                  <a:pt x="2286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5890260" y="3022600"/>
            <a:ext cx="2971800" cy="289560"/>
          </a:xfrm>
          <a:custGeom>
            <a:avLst/>
            <a:gdLst>
              <a:gd name="connsiteX0" fmla="*/ 0 w 2971800"/>
              <a:gd name="connsiteY0" fmla="*/ 91440 h 289560"/>
              <a:gd name="connsiteX1" fmla="*/ 22860 w 2971800"/>
              <a:gd name="connsiteY1" fmla="*/ 289560 h 289560"/>
              <a:gd name="connsiteX2" fmla="*/ 2971800 w 2971800"/>
              <a:gd name="connsiteY2" fmla="*/ 228600 h 289560"/>
              <a:gd name="connsiteX3" fmla="*/ 2956560 w 2971800"/>
              <a:gd name="connsiteY3" fmla="*/ 0 h 289560"/>
              <a:gd name="connsiteX4" fmla="*/ 1645920 w 2971800"/>
              <a:gd name="connsiteY4" fmla="*/ 0 h 289560"/>
              <a:gd name="connsiteX5" fmla="*/ 1645920 w 2971800"/>
              <a:gd name="connsiteY5" fmla="*/ 60960 h 289560"/>
              <a:gd name="connsiteX6" fmla="*/ 0 w 2971800"/>
              <a:gd name="connsiteY6" fmla="*/ 9144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1800" h="289560">
                <a:moveTo>
                  <a:pt x="0" y="91440"/>
                </a:moveTo>
                <a:lnTo>
                  <a:pt x="22860" y="289560"/>
                </a:lnTo>
                <a:lnTo>
                  <a:pt x="2971800" y="228600"/>
                </a:lnTo>
                <a:lnTo>
                  <a:pt x="2956560" y="0"/>
                </a:lnTo>
                <a:lnTo>
                  <a:pt x="1645920" y="0"/>
                </a:lnTo>
                <a:lnTo>
                  <a:pt x="1645920" y="60960"/>
                </a:lnTo>
                <a:lnTo>
                  <a:pt x="0" y="914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6400800" y="2222500"/>
            <a:ext cx="266700" cy="114300"/>
          </a:xfrm>
          <a:custGeom>
            <a:avLst/>
            <a:gdLst>
              <a:gd name="connsiteX0" fmla="*/ 7620 w 266700"/>
              <a:gd name="connsiteY0" fmla="*/ 0 h 114300"/>
              <a:gd name="connsiteX1" fmla="*/ 0 w 266700"/>
              <a:gd name="connsiteY1" fmla="*/ 83820 h 114300"/>
              <a:gd name="connsiteX2" fmla="*/ 251460 w 266700"/>
              <a:gd name="connsiteY2" fmla="*/ 114300 h 114300"/>
              <a:gd name="connsiteX3" fmla="*/ 266700 w 266700"/>
              <a:gd name="connsiteY3" fmla="*/ 15240 h 114300"/>
              <a:gd name="connsiteX4" fmla="*/ 7620 w 2667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14300">
                <a:moveTo>
                  <a:pt x="7620" y="0"/>
                </a:moveTo>
                <a:lnTo>
                  <a:pt x="0" y="83820"/>
                </a:lnTo>
                <a:lnTo>
                  <a:pt x="251460" y="114300"/>
                </a:lnTo>
                <a:lnTo>
                  <a:pt x="266700" y="15240"/>
                </a:lnTo>
                <a:lnTo>
                  <a:pt x="762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/>
          <p:cNvSpPr/>
          <p:nvPr/>
        </p:nvSpPr>
        <p:spPr>
          <a:xfrm>
            <a:off x="6118860" y="2641600"/>
            <a:ext cx="1965960" cy="289560"/>
          </a:xfrm>
          <a:custGeom>
            <a:avLst/>
            <a:gdLst>
              <a:gd name="connsiteX0" fmla="*/ 0 w 1965960"/>
              <a:gd name="connsiteY0" fmla="*/ 99060 h 289560"/>
              <a:gd name="connsiteX1" fmla="*/ 1958340 w 1965960"/>
              <a:gd name="connsiteY1" fmla="*/ 0 h 289560"/>
              <a:gd name="connsiteX2" fmla="*/ 1965960 w 1965960"/>
              <a:gd name="connsiteY2" fmla="*/ 198120 h 289560"/>
              <a:gd name="connsiteX3" fmla="*/ 7620 w 1965960"/>
              <a:gd name="connsiteY3" fmla="*/ 289560 h 289560"/>
              <a:gd name="connsiteX4" fmla="*/ 0 w 1965960"/>
              <a:gd name="connsiteY4" fmla="*/ 990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0" h="289560">
                <a:moveTo>
                  <a:pt x="0" y="99060"/>
                </a:moveTo>
                <a:lnTo>
                  <a:pt x="1958340" y="0"/>
                </a:lnTo>
                <a:lnTo>
                  <a:pt x="1965960" y="198120"/>
                </a:lnTo>
                <a:lnTo>
                  <a:pt x="7620" y="289560"/>
                </a:lnTo>
                <a:lnTo>
                  <a:pt x="0" y="990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>
            <a:off x="7315200" y="2641600"/>
            <a:ext cx="0" cy="2324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810500" y="2641600"/>
            <a:ext cx="0" cy="205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lowchart: Connector 46"/>
          <p:cNvSpPr/>
          <p:nvPr/>
        </p:nvSpPr>
        <p:spPr>
          <a:xfrm>
            <a:off x="4953000" y="21082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69" name="Flowchart: Connector 68"/>
          <p:cNvSpPr/>
          <p:nvPr/>
        </p:nvSpPr>
        <p:spPr>
          <a:xfrm>
            <a:off x="5181600" y="28397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0" name="Flowchart: Connector 69"/>
          <p:cNvSpPr/>
          <p:nvPr/>
        </p:nvSpPr>
        <p:spPr>
          <a:xfrm>
            <a:off x="6934200" y="308356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71" name="Flowchart: Connector 70"/>
          <p:cNvSpPr/>
          <p:nvPr/>
        </p:nvSpPr>
        <p:spPr>
          <a:xfrm>
            <a:off x="8092440" y="30302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7536180" y="3098800"/>
            <a:ext cx="7620" cy="1752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Flowchart: Connector 74"/>
          <p:cNvSpPr/>
          <p:nvPr/>
        </p:nvSpPr>
        <p:spPr>
          <a:xfrm>
            <a:off x="6553200" y="269875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6" name="Flowchart: Connector 75"/>
          <p:cNvSpPr/>
          <p:nvPr/>
        </p:nvSpPr>
        <p:spPr>
          <a:xfrm>
            <a:off x="742950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8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7" name="Flowchart: Connector 76"/>
          <p:cNvSpPr/>
          <p:nvPr/>
        </p:nvSpPr>
        <p:spPr>
          <a:xfrm>
            <a:off x="785622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7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 rot="1313997">
            <a:off x="5478780" y="2098411"/>
            <a:ext cx="89916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lowchart: Connector 78"/>
          <p:cNvSpPr/>
          <p:nvPr/>
        </p:nvSpPr>
        <p:spPr>
          <a:xfrm>
            <a:off x="5775960" y="2062480"/>
            <a:ext cx="228600" cy="21717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54" name="Rectangle 53"/>
          <p:cNvSpPr/>
          <p:nvPr/>
        </p:nvSpPr>
        <p:spPr>
          <a:xfrm>
            <a:off x="6343650" y="21082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10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6846570" y="225679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55" name="Freeform 54"/>
          <p:cNvSpPr/>
          <p:nvPr/>
        </p:nvSpPr>
        <p:spPr>
          <a:xfrm>
            <a:off x="6667500" y="2283460"/>
            <a:ext cx="800100" cy="251460"/>
          </a:xfrm>
          <a:custGeom>
            <a:avLst/>
            <a:gdLst>
              <a:gd name="connsiteX0" fmla="*/ 0 w 800100"/>
              <a:gd name="connsiteY0" fmla="*/ 0 h 251460"/>
              <a:gd name="connsiteX1" fmla="*/ 800100 w 800100"/>
              <a:gd name="connsiteY1" fmla="*/ 137160 h 251460"/>
              <a:gd name="connsiteX2" fmla="*/ 762000 w 800100"/>
              <a:gd name="connsiteY2" fmla="*/ 251460 h 251460"/>
              <a:gd name="connsiteX3" fmla="*/ 312420 w 800100"/>
              <a:gd name="connsiteY3" fmla="*/ 190500 h 251460"/>
              <a:gd name="connsiteX4" fmla="*/ 312420 w 800100"/>
              <a:gd name="connsiteY4" fmla="*/ 190500 h 251460"/>
              <a:gd name="connsiteX5" fmla="*/ 7620 w 800100"/>
              <a:gd name="connsiteY5" fmla="*/ 182880 h 251460"/>
              <a:gd name="connsiteX6" fmla="*/ 0 w 800100"/>
              <a:gd name="connsiteY6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251460">
                <a:moveTo>
                  <a:pt x="0" y="0"/>
                </a:moveTo>
                <a:lnTo>
                  <a:pt x="800100" y="137160"/>
                </a:lnTo>
                <a:lnTo>
                  <a:pt x="762000" y="251460"/>
                </a:lnTo>
                <a:lnTo>
                  <a:pt x="312420" y="190500"/>
                </a:lnTo>
                <a:lnTo>
                  <a:pt x="312420" y="190500"/>
                </a:lnTo>
                <a:lnTo>
                  <a:pt x="7620" y="18288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160020" y="3886201"/>
            <a:ext cx="2207895" cy="6858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000" dirty="0" smtClean="0">
                <a:solidFill>
                  <a:schemeClr val="tx1"/>
                </a:solidFill>
              </a:rPr>
              <a:t>Водомери</a:t>
            </a:r>
          </a:p>
          <a:p>
            <a:endParaRPr lang="bg-BG" sz="1000" dirty="0" smtClean="0">
              <a:solidFill>
                <a:schemeClr val="tx1"/>
              </a:solidFill>
            </a:endParaRPr>
          </a:p>
          <a:p>
            <a:r>
              <a:rPr lang="bg-BG" sz="1000" dirty="0" smtClean="0">
                <a:solidFill>
                  <a:schemeClr val="tx1"/>
                </a:solidFill>
              </a:rPr>
              <a:t>Водопровод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 rot="7314170">
            <a:off x="125676" y="1922702"/>
            <a:ext cx="1120247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 rot="5066489">
            <a:off x="1976415" y="18615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 rot="5066489">
            <a:off x="1686228" y="190067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 rot="5066489">
            <a:off x="971202" y="196938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 rot="5066489">
            <a:off x="1276002" y="19377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529590" y="19050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1295400" y="2000781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2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1604010" y="197993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3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2001214" y="195072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2309824" y="1943842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 rot="4994392">
            <a:off x="864043" y="2158983"/>
            <a:ext cx="479813" cy="3287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986790" y="21844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6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39" name="Слънце 6"/>
          <p:cNvSpPr/>
          <p:nvPr/>
        </p:nvSpPr>
        <p:spPr>
          <a:xfrm>
            <a:off x="4991100" y="1902460"/>
            <a:ext cx="209550" cy="228600"/>
          </a:xfrm>
          <a:prstGeom prst="su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Слънце 6"/>
          <p:cNvSpPr/>
          <p:nvPr/>
        </p:nvSpPr>
        <p:spPr>
          <a:xfrm>
            <a:off x="6116955" y="2222500"/>
            <a:ext cx="209550" cy="228600"/>
          </a:xfrm>
          <a:prstGeom prst="su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Слънце 6"/>
          <p:cNvSpPr/>
          <p:nvPr/>
        </p:nvSpPr>
        <p:spPr>
          <a:xfrm>
            <a:off x="7166610" y="2672080"/>
            <a:ext cx="209550" cy="228600"/>
          </a:xfrm>
          <a:prstGeom prst="su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Слънце 6"/>
          <p:cNvSpPr/>
          <p:nvPr/>
        </p:nvSpPr>
        <p:spPr>
          <a:xfrm>
            <a:off x="7362825" y="3045460"/>
            <a:ext cx="209550" cy="228600"/>
          </a:xfrm>
          <a:prstGeom prst="su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Слънце 6"/>
          <p:cNvSpPr/>
          <p:nvPr/>
        </p:nvSpPr>
        <p:spPr>
          <a:xfrm>
            <a:off x="7563804" y="3045460"/>
            <a:ext cx="209550" cy="228600"/>
          </a:xfrm>
          <a:prstGeom prst="su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Слънце 6"/>
          <p:cNvSpPr/>
          <p:nvPr/>
        </p:nvSpPr>
        <p:spPr>
          <a:xfrm>
            <a:off x="8742999" y="3233420"/>
            <a:ext cx="209550" cy="228600"/>
          </a:xfrm>
          <a:prstGeom prst="su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7572375" y="3347720"/>
            <a:ext cx="1495425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7563804" y="2931160"/>
            <a:ext cx="1" cy="41656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>
            <a:off x="7247576" y="2927350"/>
            <a:ext cx="844864" cy="635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7536180" y="2705100"/>
            <a:ext cx="556260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stCxn id="21" idx="1"/>
          </p:cNvCxnSpPr>
          <p:nvPr/>
        </p:nvCxnSpPr>
        <p:spPr>
          <a:xfrm>
            <a:off x="8077200" y="2641600"/>
            <a:ext cx="7620" cy="28575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7271386" y="2641600"/>
            <a:ext cx="0" cy="30988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6004560" y="2641600"/>
            <a:ext cx="1272541" cy="6350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6221730" y="2222500"/>
            <a:ext cx="0" cy="478713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40" idx="2"/>
          </p:cNvCxnSpPr>
          <p:nvPr/>
        </p:nvCxnSpPr>
        <p:spPr>
          <a:xfrm flipH="1" flipV="1">
            <a:off x="5095876" y="1965960"/>
            <a:ext cx="1125854" cy="48514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5095876" y="1948180"/>
            <a:ext cx="0" cy="30988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H="1">
            <a:off x="7174230" y="3172460"/>
            <a:ext cx="844864" cy="635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 flipV="1">
            <a:off x="7048500" y="2813050"/>
            <a:ext cx="228601" cy="63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5775960" y="3347720"/>
            <a:ext cx="1796416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 flipV="1">
            <a:off x="2819400" y="2489200"/>
            <a:ext cx="2986088" cy="85344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954406" y="2489200"/>
            <a:ext cx="1864995" cy="18415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H="1" flipV="1">
            <a:off x="529590" y="2461856"/>
            <a:ext cx="424816" cy="207684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Слънце 6"/>
          <p:cNvSpPr/>
          <p:nvPr/>
        </p:nvSpPr>
        <p:spPr>
          <a:xfrm>
            <a:off x="320040" y="2287270"/>
            <a:ext cx="209550" cy="228600"/>
          </a:xfrm>
          <a:prstGeom prst="su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Слънце 6"/>
          <p:cNvSpPr/>
          <p:nvPr/>
        </p:nvSpPr>
        <p:spPr>
          <a:xfrm>
            <a:off x="2367915" y="2227862"/>
            <a:ext cx="209550" cy="228600"/>
          </a:xfrm>
          <a:prstGeom prst="su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Слънце 6"/>
          <p:cNvSpPr/>
          <p:nvPr/>
        </p:nvSpPr>
        <p:spPr>
          <a:xfrm>
            <a:off x="2098369" y="2234526"/>
            <a:ext cx="209550" cy="228600"/>
          </a:xfrm>
          <a:prstGeom prst="su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Слънце 6"/>
          <p:cNvSpPr/>
          <p:nvPr/>
        </p:nvSpPr>
        <p:spPr>
          <a:xfrm>
            <a:off x="1663692" y="2294890"/>
            <a:ext cx="209550" cy="228600"/>
          </a:xfrm>
          <a:prstGeom prst="sun">
            <a:avLst>
              <a:gd name="adj" fmla="val 2863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Слънце 6"/>
          <p:cNvSpPr/>
          <p:nvPr/>
        </p:nvSpPr>
        <p:spPr>
          <a:xfrm>
            <a:off x="1371600" y="2332990"/>
            <a:ext cx="209550" cy="228600"/>
          </a:xfrm>
          <a:prstGeom prst="su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0" name="Straight Connector 89"/>
          <p:cNvCxnSpPr/>
          <p:nvPr/>
        </p:nvCxnSpPr>
        <p:spPr>
          <a:xfrm flipH="1">
            <a:off x="436245" y="2248642"/>
            <a:ext cx="93345" cy="143895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986790" y="2222500"/>
            <a:ext cx="40005" cy="45085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1440493" y="2250811"/>
            <a:ext cx="35882" cy="390789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1752600" y="2200011"/>
            <a:ext cx="35882" cy="390789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2173918" y="2133600"/>
            <a:ext cx="35882" cy="390789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2478718" y="2123811"/>
            <a:ext cx="35882" cy="390789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Слънце 6"/>
          <p:cNvSpPr/>
          <p:nvPr/>
        </p:nvSpPr>
        <p:spPr>
          <a:xfrm>
            <a:off x="933454" y="4000498"/>
            <a:ext cx="209550" cy="228600"/>
          </a:xfrm>
          <a:prstGeom prst="sun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7" name="Straight Connector 106"/>
          <p:cNvCxnSpPr/>
          <p:nvPr/>
        </p:nvCxnSpPr>
        <p:spPr>
          <a:xfrm flipH="1">
            <a:off x="1103949" y="4427220"/>
            <a:ext cx="434678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6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4" name="Текстово поле 12"/>
          <p:cNvSpPr txBox="1">
            <a:spLocks noChangeArrowheads="1"/>
          </p:cNvSpPr>
          <p:nvPr/>
        </p:nvSpPr>
        <p:spPr bwMode="auto">
          <a:xfrm>
            <a:off x="2584450" y="6445250"/>
            <a:ext cx="3816349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1000" dirty="0">
                <a:solidFill>
                  <a:srgbClr val="000000"/>
                </a:solidFill>
              </a:rPr>
              <a:t>ПРИЛОЖЕНИЕ </a:t>
            </a:r>
            <a:r>
              <a:rPr lang="bg-BG" sz="1000" dirty="0" smtClean="0">
                <a:solidFill>
                  <a:srgbClr val="000000"/>
                </a:solidFill>
              </a:rPr>
              <a:t>Г3-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bg-BG" sz="1000" dirty="0" smtClean="0">
                <a:solidFill>
                  <a:srgbClr val="000000"/>
                </a:solidFill>
              </a:rPr>
              <a:t>СХЕМА КАНАЛИЗАЦИЯ</a:t>
            </a:r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9600"/>
            <a:ext cx="8915400" cy="31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Freeform 44"/>
          <p:cNvSpPr/>
          <p:nvPr/>
        </p:nvSpPr>
        <p:spPr>
          <a:xfrm>
            <a:off x="160020" y="1140460"/>
            <a:ext cx="2811780" cy="1676400"/>
          </a:xfrm>
          <a:custGeom>
            <a:avLst/>
            <a:gdLst>
              <a:gd name="connsiteX0" fmla="*/ 723900 w 2811780"/>
              <a:gd name="connsiteY0" fmla="*/ 1676400 h 1676400"/>
              <a:gd name="connsiteX1" fmla="*/ 685800 w 2811780"/>
              <a:gd name="connsiteY1" fmla="*/ 1615440 h 1676400"/>
              <a:gd name="connsiteX2" fmla="*/ 137160 w 2811780"/>
              <a:gd name="connsiteY2" fmla="*/ 1592580 h 1676400"/>
              <a:gd name="connsiteX3" fmla="*/ 30480 w 2811780"/>
              <a:gd name="connsiteY3" fmla="*/ 1531620 h 1676400"/>
              <a:gd name="connsiteX4" fmla="*/ 0 w 2811780"/>
              <a:gd name="connsiteY4" fmla="*/ 1394460 h 1676400"/>
              <a:gd name="connsiteX5" fmla="*/ 243840 w 2811780"/>
              <a:gd name="connsiteY5" fmla="*/ 922020 h 1676400"/>
              <a:gd name="connsiteX6" fmla="*/ 297180 w 2811780"/>
              <a:gd name="connsiteY6" fmla="*/ 800100 h 1676400"/>
              <a:gd name="connsiteX7" fmla="*/ 320040 w 2811780"/>
              <a:gd name="connsiteY7" fmla="*/ 678180 h 1676400"/>
              <a:gd name="connsiteX8" fmla="*/ 647700 w 2811780"/>
              <a:gd name="connsiteY8" fmla="*/ 281940 h 1676400"/>
              <a:gd name="connsiteX9" fmla="*/ 1120140 w 2811780"/>
              <a:gd name="connsiteY9" fmla="*/ 167640 h 1676400"/>
              <a:gd name="connsiteX10" fmla="*/ 1363980 w 2811780"/>
              <a:gd name="connsiteY10" fmla="*/ 160020 h 1676400"/>
              <a:gd name="connsiteX11" fmla="*/ 2735580 w 2811780"/>
              <a:gd name="connsiteY11" fmla="*/ 0 h 1676400"/>
              <a:gd name="connsiteX12" fmla="*/ 2750820 w 2811780"/>
              <a:gd name="connsiteY12" fmla="*/ 30480 h 1676400"/>
              <a:gd name="connsiteX13" fmla="*/ 2811780 w 2811780"/>
              <a:gd name="connsiteY13" fmla="*/ 1440180 h 1676400"/>
              <a:gd name="connsiteX14" fmla="*/ 2179320 w 2811780"/>
              <a:gd name="connsiteY14" fmla="*/ 1417320 h 1676400"/>
              <a:gd name="connsiteX15" fmla="*/ 1783080 w 2811780"/>
              <a:gd name="connsiteY15" fmla="*/ 1485900 h 1676400"/>
              <a:gd name="connsiteX16" fmla="*/ 1363980 w 2811780"/>
              <a:gd name="connsiteY16" fmla="*/ 1554480 h 1676400"/>
              <a:gd name="connsiteX17" fmla="*/ 723900 w 2811780"/>
              <a:gd name="connsiteY17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11780" h="1676400">
                <a:moveTo>
                  <a:pt x="723900" y="1676400"/>
                </a:moveTo>
                <a:lnTo>
                  <a:pt x="685800" y="1615440"/>
                </a:lnTo>
                <a:lnTo>
                  <a:pt x="137160" y="1592580"/>
                </a:lnTo>
                <a:lnTo>
                  <a:pt x="30480" y="1531620"/>
                </a:lnTo>
                <a:lnTo>
                  <a:pt x="0" y="1394460"/>
                </a:lnTo>
                <a:lnTo>
                  <a:pt x="243840" y="922020"/>
                </a:lnTo>
                <a:lnTo>
                  <a:pt x="297180" y="800100"/>
                </a:lnTo>
                <a:lnTo>
                  <a:pt x="320040" y="678180"/>
                </a:lnTo>
                <a:lnTo>
                  <a:pt x="647700" y="281940"/>
                </a:lnTo>
                <a:lnTo>
                  <a:pt x="1120140" y="167640"/>
                </a:lnTo>
                <a:lnTo>
                  <a:pt x="1363980" y="160020"/>
                </a:lnTo>
                <a:lnTo>
                  <a:pt x="2735580" y="0"/>
                </a:lnTo>
                <a:lnTo>
                  <a:pt x="2750820" y="30480"/>
                </a:lnTo>
                <a:lnTo>
                  <a:pt x="2811780" y="1440180"/>
                </a:lnTo>
                <a:lnTo>
                  <a:pt x="2179320" y="1417320"/>
                </a:lnTo>
                <a:lnTo>
                  <a:pt x="1783080" y="1485900"/>
                </a:lnTo>
                <a:lnTo>
                  <a:pt x="1363980" y="1554480"/>
                </a:lnTo>
                <a:lnTo>
                  <a:pt x="723900" y="167640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4907280" y="1826260"/>
            <a:ext cx="4061460" cy="1744980"/>
          </a:xfrm>
          <a:custGeom>
            <a:avLst/>
            <a:gdLst>
              <a:gd name="connsiteX0" fmla="*/ 0 w 4061460"/>
              <a:gd name="connsiteY0" fmla="*/ 0 h 1744980"/>
              <a:gd name="connsiteX1" fmla="*/ 914400 w 4061460"/>
              <a:gd name="connsiteY1" fmla="*/ 22860 h 1744980"/>
              <a:gd name="connsiteX2" fmla="*/ 982980 w 4061460"/>
              <a:gd name="connsiteY2" fmla="*/ 198120 h 1744980"/>
              <a:gd name="connsiteX3" fmla="*/ 1470660 w 4061460"/>
              <a:gd name="connsiteY3" fmla="*/ 274320 h 1744980"/>
              <a:gd name="connsiteX4" fmla="*/ 1485900 w 4061460"/>
              <a:gd name="connsiteY4" fmla="*/ 365760 h 1744980"/>
              <a:gd name="connsiteX5" fmla="*/ 1752600 w 4061460"/>
              <a:gd name="connsiteY5" fmla="*/ 396240 h 1744980"/>
              <a:gd name="connsiteX6" fmla="*/ 1744980 w 4061460"/>
              <a:gd name="connsiteY6" fmla="*/ 457200 h 1744980"/>
              <a:gd name="connsiteX7" fmla="*/ 2941320 w 4061460"/>
              <a:gd name="connsiteY7" fmla="*/ 647700 h 1744980"/>
              <a:gd name="connsiteX8" fmla="*/ 3154680 w 4061460"/>
              <a:gd name="connsiteY8" fmla="*/ 594360 h 1744980"/>
              <a:gd name="connsiteX9" fmla="*/ 3162300 w 4061460"/>
              <a:gd name="connsiteY9" fmla="*/ 830580 h 1744980"/>
              <a:gd name="connsiteX10" fmla="*/ 3253740 w 4061460"/>
              <a:gd name="connsiteY10" fmla="*/ 815340 h 1744980"/>
              <a:gd name="connsiteX11" fmla="*/ 3253740 w 4061460"/>
              <a:gd name="connsiteY11" fmla="*/ 998220 h 1744980"/>
              <a:gd name="connsiteX12" fmla="*/ 3634740 w 4061460"/>
              <a:gd name="connsiteY12" fmla="*/ 967740 h 1744980"/>
              <a:gd name="connsiteX13" fmla="*/ 3627120 w 4061460"/>
              <a:gd name="connsiteY13" fmla="*/ 998220 h 1744980"/>
              <a:gd name="connsiteX14" fmla="*/ 3893820 w 4061460"/>
              <a:gd name="connsiteY14" fmla="*/ 960120 h 1744980"/>
              <a:gd name="connsiteX15" fmla="*/ 4061460 w 4061460"/>
              <a:gd name="connsiteY15" fmla="*/ 1615440 h 1744980"/>
              <a:gd name="connsiteX16" fmla="*/ 1485900 w 4061460"/>
              <a:gd name="connsiteY16" fmla="*/ 1744980 h 1744980"/>
              <a:gd name="connsiteX17" fmla="*/ 708660 w 4061460"/>
              <a:gd name="connsiteY17" fmla="*/ 1455420 h 1744980"/>
              <a:gd name="connsiteX18" fmla="*/ 7620 w 4061460"/>
              <a:gd name="connsiteY18" fmla="*/ 1264920 h 1744980"/>
              <a:gd name="connsiteX19" fmla="*/ 0 w 4061460"/>
              <a:gd name="connsiteY19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1460" h="1744980">
                <a:moveTo>
                  <a:pt x="0" y="0"/>
                </a:moveTo>
                <a:lnTo>
                  <a:pt x="914400" y="22860"/>
                </a:lnTo>
                <a:lnTo>
                  <a:pt x="982980" y="198120"/>
                </a:lnTo>
                <a:lnTo>
                  <a:pt x="1470660" y="274320"/>
                </a:lnTo>
                <a:lnTo>
                  <a:pt x="1485900" y="365760"/>
                </a:lnTo>
                <a:lnTo>
                  <a:pt x="1752600" y="396240"/>
                </a:lnTo>
                <a:lnTo>
                  <a:pt x="1744980" y="457200"/>
                </a:lnTo>
                <a:lnTo>
                  <a:pt x="2941320" y="647700"/>
                </a:lnTo>
                <a:lnTo>
                  <a:pt x="3154680" y="594360"/>
                </a:lnTo>
                <a:lnTo>
                  <a:pt x="3162300" y="830580"/>
                </a:lnTo>
                <a:lnTo>
                  <a:pt x="3253740" y="815340"/>
                </a:lnTo>
                <a:lnTo>
                  <a:pt x="3253740" y="998220"/>
                </a:lnTo>
                <a:lnTo>
                  <a:pt x="3634740" y="967740"/>
                </a:lnTo>
                <a:lnTo>
                  <a:pt x="3627120" y="998220"/>
                </a:lnTo>
                <a:lnTo>
                  <a:pt x="3893820" y="960120"/>
                </a:lnTo>
                <a:lnTo>
                  <a:pt x="4061460" y="1615440"/>
                </a:lnTo>
                <a:lnTo>
                  <a:pt x="1485900" y="1744980"/>
                </a:lnTo>
                <a:lnTo>
                  <a:pt x="708660" y="1455420"/>
                </a:lnTo>
                <a:lnTo>
                  <a:pt x="7620" y="126492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4991100" y="2024380"/>
            <a:ext cx="190500" cy="982980"/>
          </a:xfrm>
          <a:custGeom>
            <a:avLst/>
            <a:gdLst>
              <a:gd name="connsiteX0" fmla="*/ 30480 w 190500"/>
              <a:gd name="connsiteY0" fmla="*/ 68580 h 982980"/>
              <a:gd name="connsiteX1" fmla="*/ 38100 w 190500"/>
              <a:gd name="connsiteY1" fmla="*/ 0 h 982980"/>
              <a:gd name="connsiteX2" fmla="*/ 129540 w 190500"/>
              <a:gd name="connsiteY2" fmla="*/ 22860 h 982980"/>
              <a:gd name="connsiteX3" fmla="*/ 137160 w 190500"/>
              <a:gd name="connsiteY3" fmla="*/ 91440 h 982980"/>
              <a:gd name="connsiteX4" fmla="*/ 190500 w 190500"/>
              <a:gd name="connsiteY4" fmla="*/ 83820 h 982980"/>
              <a:gd name="connsiteX5" fmla="*/ 160020 w 190500"/>
              <a:gd name="connsiteY5" fmla="*/ 982980 h 982980"/>
              <a:gd name="connsiteX6" fmla="*/ 0 w 190500"/>
              <a:gd name="connsiteY6" fmla="*/ 952500 h 982980"/>
              <a:gd name="connsiteX7" fmla="*/ 30480 w 190500"/>
              <a:gd name="connsiteY7" fmla="*/ 685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00" h="982980">
                <a:moveTo>
                  <a:pt x="30480" y="68580"/>
                </a:moveTo>
                <a:lnTo>
                  <a:pt x="38100" y="0"/>
                </a:lnTo>
                <a:lnTo>
                  <a:pt x="129540" y="22860"/>
                </a:lnTo>
                <a:lnTo>
                  <a:pt x="137160" y="91440"/>
                </a:lnTo>
                <a:lnTo>
                  <a:pt x="190500" y="83820"/>
                </a:lnTo>
                <a:lnTo>
                  <a:pt x="160020" y="982980"/>
                </a:lnTo>
                <a:lnTo>
                  <a:pt x="0" y="952500"/>
                </a:lnTo>
                <a:lnTo>
                  <a:pt x="30480" y="685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5158740" y="2847340"/>
            <a:ext cx="792480" cy="251460"/>
          </a:xfrm>
          <a:custGeom>
            <a:avLst/>
            <a:gdLst>
              <a:gd name="connsiteX0" fmla="*/ 22860 w 792480"/>
              <a:gd name="connsiteY0" fmla="*/ 0 h 251460"/>
              <a:gd name="connsiteX1" fmla="*/ 0 w 792480"/>
              <a:gd name="connsiteY1" fmla="*/ 175260 h 251460"/>
              <a:gd name="connsiteX2" fmla="*/ 777240 w 792480"/>
              <a:gd name="connsiteY2" fmla="*/ 251460 h 251460"/>
              <a:gd name="connsiteX3" fmla="*/ 792480 w 792480"/>
              <a:gd name="connsiteY3" fmla="*/ 91440 h 251460"/>
              <a:gd name="connsiteX4" fmla="*/ 22860 w 792480"/>
              <a:gd name="connsiteY4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" h="251460">
                <a:moveTo>
                  <a:pt x="22860" y="0"/>
                </a:moveTo>
                <a:lnTo>
                  <a:pt x="0" y="175260"/>
                </a:lnTo>
                <a:lnTo>
                  <a:pt x="777240" y="251460"/>
                </a:lnTo>
                <a:lnTo>
                  <a:pt x="792480" y="91440"/>
                </a:lnTo>
                <a:lnTo>
                  <a:pt x="2286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5890260" y="3022600"/>
            <a:ext cx="2971800" cy="289560"/>
          </a:xfrm>
          <a:custGeom>
            <a:avLst/>
            <a:gdLst>
              <a:gd name="connsiteX0" fmla="*/ 0 w 2971800"/>
              <a:gd name="connsiteY0" fmla="*/ 91440 h 289560"/>
              <a:gd name="connsiteX1" fmla="*/ 22860 w 2971800"/>
              <a:gd name="connsiteY1" fmla="*/ 289560 h 289560"/>
              <a:gd name="connsiteX2" fmla="*/ 2971800 w 2971800"/>
              <a:gd name="connsiteY2" fmla="*/ 228600 h 289560"/>
              <a:gd name="connsiteX3" fmla="*/ 2956560 w 2971800"/>
              <a:gd name="connsiteY3" fmla="*/ 0 h 289560"/>
              <a:gd name="connsiteX4" fmla="*/ 1645920 w 2971800"/>
              <a:gd name="connsiteY4" fmla="*/ 0 h 289560"/>
              <a:gd name="connsiteX5" fmla="*/ 1645920 w 2971800"/>
              <a:gd name="connsiteY5" fmla="*/ 60960 h 289560"/>
              <a:gd name="connsiteX6" fmla="*/ 0 w 2971800"/>
              <a:gd name="connsiteY6" fmla="*/ 9144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1800" h="289560">
                <a:moveTo>
                  <a:pt x="0" y="91440"/>
                </a:moveTo>
                <a:lnTo>
                  <a:pt x="22860" y="289560"/>
                </a:lnTo>
                <a:lnTo>
                  <a:pt x="2971800" y="228600"/>
                </a:lnTo>
                <a:lnTo>
                  <a:pt x="2956560" y="0"/>
                </a:lnTo>
                <a:lnTo>
                  <a:pt x="1645920" y="0"/>
                </a:lnTo>
                <a:lnTo>
                  <a:pt x="1645920" y="60960"/>
                </a:lnTo>
                <a:lnTo>
                  <a:pt x="0" y="914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6400800" y="2222500"/>
            <a:ext cx="266700" cy="114300"/>
          </a:xfrm>
          <a:custGeom>
            <a:avLst/>
            <a:gdLst>
              <a:gd name="connsiteX0" fmla="*/ 7620 w 266700"/>
              <a:gd name="connsiteY0" fmla="*/ 0 h 114300"/>
              <a:gd name="connsiteX1" fmla="*/ 0 w 266700"/>
              <a:gd name="connsiteY1" fmla="*/ 83820 h 114300"/>
              <a:gd name="connsiteX2" fmla="*/ 251460 w 266700"/>
              <a:gd name="connsiteY2" fmla="*/ 114300 h 114300"/>
              <a:gd name="connsiteX3" fmla="*/ 266700 w 266700"/>
              <a:gd name="connsiteY3" fmla="*/ 15240 h 114300"/>
              <a:gd name="connsiteX4" fmla="*/ 7620 w 2667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14300">
                <a:moveTo>
                  <a:pt x="7620" y="0"/>
                </a:moveTo>
                <a:lnTo>
                  <a:pt x="0" y="83820"/>
                </a:lnTo>
                <a:lnTo>
                  <a:pt x="251460" y="114300"/>
                </a:lnTo>
                <a:lnTo>
                  <a:pt x="266700" y="15240"/>
                </a:lnTo>
                <a:lnTo>
                  <a:pt x="762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6118860" y="2641600"/>
            <a:ext cx="1965960" cy="289560"/>
          </a:xfrm>
          <a:custGeom>
            <a:avLst/>
            <a:gdLst>
              <a:gd name="connsiteX0" fmla="*/ 0 w 1965960"/>
              <a:gd name="connsiteY0" fmla="*/ 99060 h 289560"/>
              <a:gd name="connsiteX1" fmla="*/ 1958340 w 1965960"/>
              <a:gd name="connsiteY1" fmla="*/ 0 h 289560"/>
              <a:gd name="connsiteX2" fmla="*/ 1965960 w 1965960"/>
              <a:gd name="connsiteY2" fmla="*/ 198120 h 289560"/>
              <a:gd name="connsiteX3" fmla="*/ 7620 w 1965960"/>
              <a:gd name="connsiteY3" fmla="*/ 289560 h 289560"/>
              <a:gd name="connsiteX4" fmla="*/ 0 w 1965960"/>
              <a:gd name="connsiteY4" fmla="*/ 990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0" h="289560">
                <a:moveTo>
                  <a:pt x="0" y="99060"/>
                </a:moveTo>
                <a:lnTo>
                  <a:pt x="1958340" y="0"/>
                </a:lnTo>
                <a:lnTo>
                  <a:pt x="1965960" y="198120"/>
                </a:lnTo>
                <a:lnTo>
                  <a:pt x="7620" y="289560"/>
                </a:lnTo>
                <a:lnTo>
                  <a:pt x="0" y="990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3" name="Straight Connector 52"/>
          <p:cNvCxnSpPr/>
          <p:nvPr/>
        </p:nvCxnSpPr>
        <p:spPr>
          <a:xfrm>
            <a:off x="7315200" y="2641600"/>
            <a:ext cx="0" cy="2324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7810500" y="2641600"/>
            <a:ext cx="0" cy="205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lowchart: Connector 54"/>
          <p:cNvSpPr/>
          <p:nvPr/>
        </p:nvSpPr>
        <p:spPr>
          <a:xfrm>
            <a:off x="4953000" y="21082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57" name="Flowchart: Connector 56"/>
          <p:cNvSpPr/>
          <p:nvPr/>
        </p:nvSpPr>
        <p:spPr>
          <a:xfrm>
            <a:off x="5181600" y="28397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8" name="Flowchart: Connector 57"/>
          <p:cNvSpPr/>
          <p:nvPr/>
        </p:nvSpPr>
        <p:spPr>
          <a:xfrm>
            <a:off x="6934200" y="308356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59" name="Flowchart: Connector 58"/>
          <p:cNvSpPr/>
          <p:nvPr/>
        </p:nvSpPr>
        <p:spPr>
          <a:xfrm>
            <a:off x="8092440" y="30302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>
            <a:off x="7536180" y="3098800"/>
            <a:ext cx="7620" cy="1752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lowchart: Connector 60"/>
          <p:cNvSpPr/>
          <p:nvPr/>
        </p:nvSpPr>
        <p:spPr>
          <a:xfrm>
            <a:off x="6553200" y="269875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62" name="Flowchart: Connector 61"/>
          <p:cNvSpPr/>
          <p:nvPr/>
        </p:nvSpPr>
        <p:spPr>
          <a:xfrm>
            <a:off x="7456170" y="2633522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8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63" name="Flowchart: Connector 62"/>
          <p:cNvSpPr/>
          <p:nvPr/>
        </p:nvSpPr>
        <p:spPr>
          <a:xfrm>
            <a:off x="785622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7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 rot="1313997">
            <a:off x="5478780" y="2098411"/>
            <a:ext cx="89916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lowchart: Connector 64"/>
          <p:cNvSpPr/>
          <p:nvPr/>
        </p:nvSpPr>
        <p:spPr>
          <a:xfrm>
            <a:off x="5775960" y="2062480"/>
            <a:ext cx="228600" cy="21717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67" name="Rectangle 66"/>
          <p:cNvSpPr/>
          <p:nvPr/>
        </p:nvSpPr>
        <p:spPr>
          <a:xfrm>
            <a:off x="6343650" y="21082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10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846570" y="225679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69" name="Freeform 68"/>
          <p:cNvSpPr/>
          <p:nvPr/>
        </p:nvSpPr>
        <p:spPr>
          <a:xfrm>
            <a:off x="6667500" y="2283460"/>
            <a:ext cx="800100" cy="251460"/>
          </a:xfrm>
          <a:custGeom>
            <a:avLst/>
            <a:gdLst>
              <a:gd name="connsiteX0" fmla="*/ 0 w 800100"/>
              <a:gd name="connsiteY0" fmla="*/ 0 h 251460"/>
              <a:gd name="connsiteX1" fmla="*/ 800100 w 800100"/>
              <a:gd name="connsiteY1" fmla="*/ 137160 h 251460"/>
              <a:gd name="connsiteX2" fmla="*/ 762000 w 800100"/>
              <a:gd name="connsiteY2" fmla="*/ 251460 h 251460"/>
              <a:gd name="connsiteX3" fmla="*/ 312420 w 800100"/>
              <a:gd name="connsiteY3" fmla="*/ 190500 h 251460"/>
              <a:gd name="connsiteX4" fmla="*/ 312420 w 800100"/>
              <a:gd name="connsiteY4" fmla="*/ 190500 h 251460"/>
              <a:gd name="connsiteX5" fmla="*/ 7620 w 800100"/>
              <a:gd name="connsiteY5" fmla="*/ 182880 h 251460"/>
              <a:gd name="connsiteX6" fmla="*/ 0 w 800100"/>
              <a:gd name="connsiteY6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251460">
                <a:moveTo>
                  <a:pt x="0" y="0"/>
                </a:moveTo>
                <a:lnTo>
                  <a:pt x="800100" y="137160"/>
                </a:lnTo>
                <a:lnTo>
                  <a:pt x="762000" y="251460"/>
                </a:lnTo>
                <a:lnTo>
                  <a:pt x="312420" y="190500"/>
                </a:lnTo>
                <a:lnTo>
                  <a:pt x="312420" y="190500"/>
                </a:lnTo>
                <a:lnTo>
                  <a:pt x="7620" y="18288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160020" y="3886199"/>
            <a:ext cx="2887980" cy="83820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000" dirty="0" smtClean="0">
                <a:solidFill>
                  <a:schemeClr val="tx1"/>
                </a:solidFill>
              </a:rPr>
              <a:t>Канализационна мрежа</a:t>
            </a:r>
          </a:p>
          <a:p>
            <a:endParaRPr lang="bg-BG" sz="1000" dirty="0" smtClean="0">
              <a:solidFill>
                <a:schemeClr val="tx1"/>
              </a:solidFill>
            </a:endParaRPr>
          </a:p>
          <a:p>
            <a:r>
              <a:rPr lang="bg-BG" sz="1000" dirty="0" smtClean="0">
                <a:solidFill>
                  <a:schemeClr val="tx1"/>
                </a:solidFill>
              </a:rPr>
              <a:t>Водоплътна изгребна яма</a:t>
            </a:r>
          </a:p>
          <a:p>
            <a:endParaRPr lang="bg-BG" sz="1000" dirty="0" smtClean="0">
              <a:solidFill>
                <a:schemeClr val="tx1"/>
              </a:solidFill>
            </a:endParaRPr>
          </a:p>
          <a:p>
            <a:r>
              <a:rPr lang="bg-BG" sz="1000" dirty="0" smtClean="0">
                <a:solidFill>
                  <a:schemeClr val="tx1"/>
                </a:solidFill>
              </a:rPr>
              <a:t>Ревизионна шахта за отпадъчни води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 rot="7314170">
            <a:off x="125676" y="1922702"/>
            <a:ext cx="1120247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 rot="5066489">
            <a:off x="1976415" y="18615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 rot="5066489">
            <a:off x="1686228" y="190067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 rot="5066489">
            <a:off x="971202" y="196938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/>
          <p:cNvSpPr/>
          <p:nvPr/>
        </p:nvSpPr>
        <p:spPr>
          <a:xfrm rot="5066489">
            <a:off x="1276002" y="19377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529590" y="19050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295400" y="2000781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2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04010" y="197993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3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2001214" y="195072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2309824" y="1943842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 rot="4994392">
            <a:off x="864043" y="2158983"/>
            <a:ext cx="479813" cy="3287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986790" y="21844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6</a:t>
            </a:r>
            <a:endParaRPr lang="en-US" sz="800" b="1" dirty="0">
              <a:solidFill>
                <a:schemeClr val="tx1"/>
              </a:solidFill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 flipH="1">
            <a:off x="7456170" y="2561590"/>
            <a:ext cx="1501140" cy="4064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 flipV="1">
            <a:off x="8610600" y="1798328"/>
            <a:ext cx="346710" cy="752901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H="1">
            <a:off x="8153400" y="1798328"/>
            <a:ext cx="457200" cy="10667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7772400" y="1905000"/>
            <a:ext cx="381000" cy="22860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1" name="Straight Connector 100"/>
          <p:cNvCxnSpPr/>
          <p:nvPr/>
        </p:nvCxnSpPr>
        <p:spPr>
          <a:xfrm>
            <a:off x="986790" y="2153181"/>
            <a:ext cx="40005" cy="515081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flipH="1">
            <a:off x="1026795" y="2477563"/>
            <a:ext cx="1868805" cy="184357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2819400" y="1219200"/>
            <a:ext cx="76202" cy="1270738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flipH="1">
            <a:off x="7391400" y="2658568"/>
            <a:ext cx="4622" cy="23703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H="1">
            <a:off x="7920178" y="2590800"/>
            <a:ext cx="4622" cy="23703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lowchart: Connector 41"/>
          <p:cNvSpPr/>
          <p:nvPr/>
        </p:nvSpPr>
        <p:spPr>
          <a:xfrm>
            <a:off x="7357110" y="2544191"/>
            <a:ext cx="110490" cy="122809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8" name="Straight Connector 117"/>
          <p:cNvCxnSpPr/>
          <p:nvPr/>
        </p:nvCxnSpPr>
        <p:spPr>
          <a:xfrm>
            <a:off x="2819400" y="1219200"/>
            <a:ext cx="2590800" cy="88900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5379720" y="2103120"/>
            <a:ext cx="868680" cy="565142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>
            <a:endCxn id="42" idx="2"/>
          </p:cNvCxnSpPr>
          <p:nvPr/>
        </p:nvCxnSpPr>
        <p:spPr>
          <a:xfrm flipV="1">
            <a:off x="6248400" y="2605596"/>
            <a:ext cx="1108710" cy="61405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flipH="1">
            <a:off x="1865645" y="4038600"/>
            <a:ext cx="457200" cy="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Rectangle 124"/>
          <p:cNvSpPr/>
          <p:nvPr/>
        </p:nvSpPr>
        <p:spPr>
          <a:xfrm>
            <a:off x="2155519" y="4190999"/>
            <a:ext cx="381000" cy="22860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Flowchart: Connector 125"/>
          <p:cNvSpPr/>
          <p:nvPr/>
        </p:nvSpPr>
        <p:spPr>
          <a:xfrm>
            <a:off x="2708910" y="4495800"/>
            <a:ext cx="110490" cy="122809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Line Callout 1 106"/>
          <p:cNvSpPr/>
          <p:nvPr/>
        </p:nvSpPr>
        <p:spPr>
          <a:xfrm>
            <a:off x="7940040" y="550672"/>
            <a:ext cx="914400" cy="612648"/>
          </a:xfrm>
          <a:prstGeom prst="borderCallout1">
            <a:avLst>
              <a:gd name="adj1" fmla="val 18750"/>
              <a:gd name="adj2" fmla="val -8333"/>
              <a:gd name="adj3" fmla="val 233147"/>
              <a:gd name="adj4" fmla="val -4166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8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43° 02ʹ 31ʺ </a:t>
            </a:r>
            <a:r>
              <a:rPr lang="en-US" sz="8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N</a:t>
            </a:r>
            <a:endParaRPr lang="bg-BG" sz="800" dirty="0" smtClean="0">
              <a:ln w="3175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  <a:p>
            <a:pPr algn="ctr"/>
            <a:r>
              <a:rPr lang="bg-BG" sz="8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25° 35ʹ 57ʺ</a:t>
            </a:r>
            <a:r>
              <a:rPr lang="en-US" sz="800" dirty="0" smtClean="0">
                <a:ln w="3175"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 E</a:t>
            </a:r>
            <a:endParaRPr lang="bg-BG" sz="800" dirty="0">
              <a:ln w="3175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  <a:p>
            <a:pPr algn="ctr"/>
            <a:endParaRPr lang="bg-BG" sz="800" dirty="0" smtClean="0">
              <a:ln w="3175"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62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4" name="Текстово поле 12"/>
          <p:cNvSpPr txBox="1">
            <a:spLocks noChangeArrowheads="1"/>
          </p:cNvSpPr>
          <p:nvPr/>
        </p:nvSpPr>
        <p:spPr bwMode="auto">
          <a:xfrm>
            <a:off x="2584450" y="6445250"/>
            <a:ext cx="450215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1000" dirty="0">
                <a:solidFill>
                  <a:srgbClr val="000000"/>
                </a:solidFill>
              </a:rPr>
              <a:t>ПРИЛОЖЕНИЕ </a:t>
            </a:r>
            <a:r>
              <a:rPr lang="bg-BG" sz="1000" dirty="0" smtClean="0">
                <a:solidFill>
                  <a:srgbClr val="000000"/>
                </a:solidFill>
              </a:rPr>
              <a:t>Г4-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r>
              <a:rPr lang="bg-BG" sz="1000" dirty="0" smtClean="0">
                <a:solidFill>
                  <a:srgbClr val="000000"/>
                </a:solidFill>
              </a:rPr>
              <a:t>СХЕМА НА ОБОРОТНА ОХЛАЖДАЩА ВОДА</a:t>
            </a:r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84834"/>
            <a:ext cx="8915400" cy="31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5" name="Freeform 74"/>
          <p:cNvSpPr/>
          <p:nvPr/>
        </p:nvSpPr>
        <p:spPr>
          <a:xfrm>
            <a:off x="160020" y="1140460"/>
            <a:ext cx="2811780" cy="1676400"/>
          </a:xfrm>
          <a:custGeom>
            <a:avLst/>
            <a:gdLst>
              <a:gd name="connsiteX0" fmla="*/ 723900 w 2811780"/>
              <a:gd name="connsiteY0" fmla="*/ 1676400 h 1676400"/>
              <a:gd name="connsiteX1" fmla="*/ 685800 w 2811780"/>
              <a:gd name="connsiteY1" fmla="*/ 1615440 h 1676400"/>
              <a:gd name="connsiteX2" fmla="*/ 137160 w 2811780"/>
              <a:gd name="connsiteY2" fmla="*/ 1592580 h 1676400"/>
              <a:gd name="connsiteX3" fmla="*/ 30480 w 2811780"/>
              <a:gd name="connsiteY3" fmla="*/ 1531620 h 1676400"/>
              <a:gd name="connsiteX4" fmla="*/ 0 w 2811780"/>
              <a:gd name="connsiteY4" fmla="*/ 1394460 h 1676400"/>
              <a:gd name="connsiteX5" fmla="*/ 243840 w 2811780"/>
              <a:gd name="connsiteY5" fmla="*/ 922020 h 1676400"/>
              <a:gd name="connsiteX6" fmla="*/ 297180 w 2811780"/>
              <a:gd name="connsiteY6" fmla="*/ 800100 h 1676400"/>
              <a:gd name="connsiteX7" fmla="*/ 320040 w 2811780"/>
              <a:gd name="connsiteY7" fmla="*/ 678180 h 1676400"/>
              <a:gd name="connsiteX8" fmla="*/ 647700 w 2811780"/>
              <a:gd name="connsiteY8" fmla="*/ 281940 h 1676400"/>
              <a:gd name="connsiteX9" fmla="*/ 1120140 w 2811780"/>
              <a:gd name="connsiteY9" fmla="*/ 167640 h 1676400"/>
              <a:gd name="connsiteX10" fmla="*/ 1363980 w 2811780"/>
              <a:gd name="connsiteY10" fmla="*/ 160020 h 1676400"/>
              <a:gd name="connsiteX11" fmla="*/ 2735580 w 2811780"/>
              <a:gd name="connsiteY11" fmla="*/ 0 h 1676400"/>
              <a:gd name="connsiteX12" fmla="*/ 2750820 w 2811780"/>
              <a:gd name="connsiteY12" fmla="*/ 30480 h 1676400"/>
              <a:gd name="connsiteX13" fmla="*/ 2811780 w 2811780"/>
              <a:gd name="connsiteY13" fmla="*/ 1440180 h 1676400"/>
              <a:gd name="connsiteX14" fmla="*/ 2179320 w 2811780"/>
              <a:gd name="connsiteY14" fmla="*/ 1417320 h 1676400"/>
              <a:gd name="connsiteX15" fmla="*/ 1783080 w 2811780"/>
              <a:gd name="connsiteY15" fmla="*/ 1485900 h 1676400"/>
              <a:gd name="connsiteX16" fmla="*/ 1363980 w 2811780"/>
              <a:gd name="connsiteY16" fmla="*/ 1554480 h 1676400"/>
              <a:gd name="connsiteX17" fmla="*/ 723900 w 2811780"/>
              <a:gd name="connsiteY17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11780" h="1676400">
                <a:moveTo>
                  <a:pt x="723900" y="1676400"/>
                </a:moveTo>
                <a:lnTo>
                  <a:pt x="685800" y="1615440"/>
                </a:lnTo>
                <a:lnTo>
                  <a:pt x="137160" y="1592580"/>
                </a:lnTo>
                <a:lnTo>
                  <a:pt x="30480" y="1531620"/>
                </a:lnTo>
                <a:lnTo>
                  <a:pt x="0" y="1394460"/>
                </a:lnTo>
                <a:lnTo>
                  <a:pt x="243840" y="922020"/>
                </a:lnTo>
                <a:lnTo>
                  <a:pt x="297180" y="800100"/>
                </a:lnTo>
                <a:lnTo>
                  <a:pt x="320040" y="678180"/>
                </a:lnTo>
                <a:lnTo>
                  <a:pt x="647700" y="281940"/>
                </a:lnTo>
                <a:lnTo>
                  <a:pt x="1120140" y="167640"/>
                </a:lnTo>
                <a:lnTo>
                  <a:pt x="1363980" y="160020"/>
                </a:lnTo>
                <a:lnTo>
                  <a:pt x="2735580" y="0"/>
                </a:lnTo>
                <a:lnTo>
                  <a:pt x="2750820" y="30480"/>
                </a:lnTo>
                <a:lnTo>
                  <a:pt x="2811780" y="1440180"/>
                </a:lnTo>
                <a:lnTo>
                  <a:pt x="2179320" y="1417320"/>
                </a:lnTo>
                <a:lnTo>
                  <a:pt x="1783080" y="1485900"/>
                </a:lnTo>
                <a:lnTo>
                  <a:pt x="1363980" y="1554480"/>
                </a:lnTo>
                <a:lnTo>
                  <a:pt x="723900" y="167640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 75"/>
          <p:cNvSpPr/>
          <p:nvPr/>
        </p:nvSpPr>
        <p:spPr>
          <a:xfrm>
            <a:off x="4907280" y="1826260"/>
            <a:ext cx="4061460" cy="1744980"/>
          </a:xfrm>
          <a:custGeom>
            <a:avLst/>
            <a:gdLst>
              <a:gd name="connsiteX0" fmla="*/ 0 w 4061460"/>
              <a:gd name="connsiteY0" fmla="*/ 0 h 1744980"/>
              <a:gd name="connsiteX1" fmla="*/ 914400 w 4061460"/>
              <a:gd name="connsiteY1" fmla="*/ 22860 h 1744980"/>
              <a:gd name="connsiteX2" fmla="*/ 982980 w 4061460"/>
              <a:gd name="connsiteY2" fmla="*/ 198120 h 1744980"/>
              <a:gd name="connsiteX3" fmla="*/ 1470660 w 4061460"/>
              <a:gd name="connsiteY3" fmla="*/ 274320 h 1744980"/>
              <a:gd name="connsiteX4" fmla="*/ 1485900 w 4061460"/>
              <a:gd name="connsiteY4" fmla="*/ 365760 h 1744980"/>
              <a:gd name="connsiteX5" fmla="*/ 1752600 w 4061460"/>
              <a:gd name="connsiteY5" fmla="*/ 396240 h 1744980"/>
              <a:gd name="connsiteX6" fmla="*/ 1744980 w 4061460"/>
              <a:gd name="connsiteY6" fmla="*/ 457200 h 1744980"/>
              <a:gd name="connsiteX7" fmla="*/ 2941320 w 4061460"/>
              <a:gd name="connsiteY7" fmla="*/ 647700 h 1744980"/>
              <a:gd name="connsiteX8" fmla="*/ 3154680 w 4061460"/>
              <a:gd name="connsiteY8" fmla="*/ 594360 h 1744980"/>
              <a:gd name="connsiteX9" fmla="*/ 3162300 w 4061460"/>
              <a:gd name="connsiteY9" fmla="*/ 830580 h 1744980"/>
              <a:gd name="connsiteX10" fmla="*/ 3253740 w 4061460"/>
              <a:gd name="connsiteY10" fmla="*/ 815340 h 1744980"/>
              <a:gd name="connsiteX11" fmla="*/ 3253740 w 4061460"/>
              <a:gd name="connsiteY11" fmla="*/ 998220 h 1744980"/>
              <a:gd name="connsiteX12" fmla="*/ 3634740 w 4061460"/>
              <a:gd name="connsiteY12" fmla="*/ 967740 h 1744980"/>
              <a:gd name="connsiteX13" fmla="*/ 3627120 w 4061460"/>
              <a:gd name="connsiteY13" fmla="*/ 998220 h 1744980"/>
              <a:gd name="connsiteX14" fmla="*/ 3893820 w 4061460"/>
              <a:gd name="connsiteY14" fmla="*/ 960120 h 1744980"/>
              <a:gd name="connsiteX15" fmla="*/ 4061460 w 4061460"/>
              <a:gd name="connsiteY15" fmla="*/ 1615440 h 1744980"/>
              <a:gd name="connsiteX16" fmla="*/ 1485900 w 4061460"/>
              <a:gd name="connsiteY16" fmla="*/ 1744980 h 1744980"/>
              <a:gd name="connsiteX17" fmla="*/ 708660 w 4061460"/>
              <a:gd name="connsiteY17" fmla="*/ 1455420 h 1744980"/>
              <a:gd name="connsiteX18" fmla="*/ 7620 w 4061460"/>
              <a:gd name="connsiteY18" fmla="*/ 1264920 h 1744980"/>
              <a:gd name="connsiteX19" fmla="*/ 0 w 4061460"/>
              <a:gd name="connsiteY19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1460" h="1744980">
                <a:moveTo>
                  <a:pt x="0" y="0"/>
                </a:moveTo>
                <a:lnTo>
                  <a:pt x="914400" y="22860"/>
                </a:lnTo>
                <a:lnTo>
                  <a:pt x="982980" y="198120"/>
                </a:lnTo>
                <a:lnTo>
                  <a:pt x="1470660" y="274320"/>
                </a:lnTo>
                <a:lnTo>
                  <a:pt x="1485900" y="365760"/>
                </a:lnTo>
                <a:lnTo>
                  <a:pt x="1752600" y="396240"/>
                </a:lnTo>
                <a:lnTo>
                  <a:pt x="1744980" y="457200"/>
                </a:lnTo>
                <a:lnTo>
                  <a:pt x="2941320" y="647700"/>
                </a:lnTo>
                <a:lnTo>
                  <a:pt x="3154680" y="594360"/>
                </a:lnTo>
                <a:lnTo>
                  <a:pt x="3162300" y="830580"/>
                </a:lnTo>
                <a:lnTo>
                  <a:pt x="3253740" y="815340"/>
                </a:lnTo>
                <a:lnTo>
                  <a:pt x="3253740" y="998220"/>
                </a:lnTo>
                <a:lnTo>
                  <a:pt x="3634740" y="967740"/>
                </a:lnTo>
                <a:lnTo>
                  <a:pt x="3627120" y="998220"/>
                </a:lnTo>
                <a:lnTo>
                  <a:pt x="3893820" y="960120"/>
                </a:lnTo>
                <a:lnTo>
                  <a:pt x="4061460" y="1615440"/>
                </a:lnTo>
                <a:lnTo>
                  <a:pt x="1485900" y="1744980"/>
                </a:lnTo>
                <a:lnTo>
                  <a:pt x="708660" y="1455420"/>
                </a:lnTo>
                <a:lnTo>
                  <a:pt x="7620" y="126492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reeform 78"/>
          <p:cNvSpPr/>
          <p:nvPr/>
        </p:nvSpPr>
        <p:spPr>
          <a:xfrm>
            <a:off x="4991100" y="2024380"/>
            <a:ext cx="190500" cy="982980"/>
          </a:xfrm>
          <a:custGeom>
            <a:avLst/>
            <a:gdLst>
              <a:gd name="connsiteX0" fmla="*/ 30480 w 190500"/>
              <a:gd name="connsiteY0" fmla="*/ 68580 h 982980"/>
              <a:gd name="connsiteX1" fmla="*/ 38100 w 190500"/>
              <a:gd name="connsiteY1" fmla="*/ 0 h 982980"/>
              <a:gd name="connsiteX2" fmla="*/ 129540 w 190500"/>
              <a:gd name="connsiteY2" fmla="*/ 22860 h 982980"/>
              <a:gd name="connsiteX3" fmla="*/ 137160 w 190500"/>
              <a:gd name="connsiteY3" fmla="*/ 91440 h 982980"/>
              <a:gd name="connsiteX4" fmla="*/ 190500 w 190500"/>
              <a:gd name="connsiteY4" fmla="*/ 83820 h 982980"/>
              <a:gd name="connsiteX5" fmla="*/ 160020 w 190500"/>
              <a:gd name="connsiteY5" fmla="*/ 982980 h 982980"/>
              <a:gd name="connsiteX6" fmla="*/ 0 w 190500"/>
              <a:gd name="connsiteY6" fmla="*/ 952500 h 982980"/>
              <a:gd name="connsiteX7" fmla="*/ 30480 w 190500"/>
              <a:gd name="connsiteY7" fmla="*/ 685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00" h="982980">
                <a:moveTo>
                  <a:pt x="30480" y="68580"/>
                </a:moveTo>
                <a:lnTo>
                  <a:pt x="38100" y="0"/>
                </a:lnTo>
                <a:lnTo>
                  <a:pt x="129540" y="22860"/>
                </a:lnTo>
                <a:lnTo>
                  <a:pt x="137160" y="91440"/>
                </a:lnTo>
                <a:lnTo>
                  <a:pt x="190500" y="83820"/>
                </a:lnTo>
                <a:lnTo>
                  <a:pt x="160020" y="982980"/>
                </a:lnTo>
                <a:lnTo>
                  <a:pt x="0" y="952500"/>
                </a:lnTo>
                <a:lnTo>
                  <a:pt x="30480" y="685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 79"/>
          <p:cNvSpPr/>
          <p:nvPr/>
        </p:nvSpPr>
        <p:spPr>
          <a:xfrm>
            <a:off x="5158740" y="2847340"/>
            <a:ext cx="792480" cy="251460"/>
          </a:xfrm>
          <a:custGeom>
            <a:avLst/>
            <a:gdLst>
              <a:gd name="connsiteX0" fmla="*/ 22860 w 792480"/>
              <a:gd name="connsiteY0" fmla="*/ 0 h 251460"/>
              <a:gd name="connsiteX1" fmla="*/ 0 w 792480"/>
              <a:gd name="connsiteY1" fmla="*/ 175260 h 251460"/>
              <a:gd name="connsiteX2" fmla="*/ 777240 w 792480"/>
              <a:gd name="connsiteY2" fmla="*/ 251460 h 251460"/>
              <a:gd name="connsiteX3" fmla="*/ 792480 w 792480"/>
              <a:gd name="connsiteY3" fmla="*/ 91440 h 251460"/>
              <a:gd name="connsiteX4" fmla="*/ 22860 w 792480"/>
              <a:gd name="connsiteY4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" h="251460">
                <a:moveTo>
                  <a:pt x="22860" y="0"/>
                </a:moveTo>
                <a:lnTo>
                  <a:pt x="0" y="175260"/>
                </a:lnTo>
                <a:lnTo>
                  <a:pt x="777240" y="251460"/>
                </a:lnTo>
                <a:lnTo>
                  <a:pt x="792480" y="91440"/>
                </a:lnTo>
                <a:lnTo>
                  <a:pt x="2286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80"/>
          <p:cNvSpPr/>
          <p:nvPr/>
        </p:nvSpPr>
        <p:spPr>
          <a:xfrm>
            <a:off x="5890260" y="3022600"/>
            <a:ext cx="2971800" cy="289560"/>
          </a:xfrm>
          <a:custGeom>
            <a:avLst/>
            <a:gdLst>
              <a:gd name="connsiteX0" fmla="*/ 0 w 2971800"/>
              <a:gd name="connsiteY0" fmla="*/ 91440 h 289560"/>
              <a:gd name="connsiteX1" fmla="*/ 22860 w 2971800"/>
              <a:gd name="connsiteY1" fmla="*/ 289560 h 289560"/>
              <a:gd name="connsiteX2" fmla="*/ 2971800 w 2971800"/>
              <a:gd name="connsiteY2" fmla="*/ 228600 h 289560"/>
              <a:gd name="connsiteX3" fmla="*/ 2956560 w 2971800"/>
              <a:gd name="connsiteY3" fmla="*/ 0 h 289560"/>
              <a:gd name="connsiteX4" fmla="*/ 1645920 w 2971800"/>
              <a:gd name="connsiteY4" fmla="*/ 0 h 289560"/>
              <a:gd name="connsiteX5" fmla="*/ 1645920 w 2971800"/>
              <a:gd name="connsiteY5" fmla="*/ 60960 h 289560"/>
              <a:gd name="connsiteX6" fmla="*/ 0 w 2971800"/>
              <a:gd name="connsiteY6" fmla="*/ 9144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1800" h="289560">
                <a:moveTo>
                  <a:pt x="0" y="91440"/>
                </a:moveTo>
                <a:lnTo>
                  <a:pt x="22860" y="289560"/>
                </a:lnTo>
                <a:lnTo>
                  <a:pt x="2971800" y="228600"/>
                </a:lnTo>
                <a:lnTo>
                  <a:pt x="2956560" y="0"/>
                </a:lnTo>
                <a:lnTo>
                  <a:pt x="1645920" y="0"/>
                </a:lnTo>
                <a:lnTo>
                  <a:pt x="1645920" y="60960"/>
                </a:lnTo>
                <a:lnTo>
                  <a:pt x="0" y="914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81"/>
          <p:cNvSpPr/>
          <p:nvPr/>
        </p:nvSpPr>
        <p:spPr>
          <a:xfrm>
            <a:off x="6400800" y="2222500"/>
            <a:ext cx="266700" cy="114300"/>
          </a:xfrm>
          <a:custGeom>
            <a:avLst/>
            <a:gdLst>
              <a:gd name="connsiteX0" fmla="*/ 7620 w 266700"/>
              <a:gd name="connsiteY0" fmla="*/ 0 h 114300"/>
              <a:gd name="connsiteX1" fmla="*/ 0 w 266700"/>
              <a:gd name="connsiteY1" fmla="*/ 83820 h 114300"/>
              <a:gd name="connsiteX2" fmla="*/ 251460 w 266700"/>
              <a:gd name="connsiteY2" fmla="*/ 114300 h 114300"/>
              <a:gd name="connsiteX3" fmla="*/ 266700 w 266700"/>
              <a:gd name="connsiteY3" fmla="*/ 15240 h 114300"/>
              <a:gd name="connsiteX4" fmla="*/ 7620 w 2667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14300">
                <a:moveTo>
                  <a:pt x="7620" y="0"/>
                </a:moveTo>
                <a:lnTo>
                  <a:pt x="0" y="83820"/>
                </a:lnTo>
                <a:lnTo>
                  <a:pt x="251460" y="114300"/>
                </a:lnTo>
                <a:lnTo>
                  <a:pt x="266700" y="15240"/>
                </a:lnTo>
                <a:lnTo>
                  <a:pt x="762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reeform 82"/>
          <p:cNvSpPr/>
          <p:nvPr/>
        </p:nvSpPr>
        <p:spPr>
          <a:xfrm>
            <a:off x="6118860" y="2641600"/>
            <a:ext cx="1965960" cy="289560"/>
          </a:xfrm>
          <a:custGeom>
            <a:avLst/>
            <a:gdLst>
              <a:gd name="connsiteX0" fmla="*/ 0 w 1965960"/>
              <a:gd name="connsiteY0" fmla="*/ 99060 h 289560"/>
              <a:gd name="connsiteX1" fmla="*/ 1958340 w 1965960"/>
              <a:gd name="connsiteY1" fmla="*/ 0 h 289560"/>
              <a:gd name="connsiteX2" fmla="*/ 1965960 w 1965960"/>
              <a:gd name="connsiteY2" fmla="*/ 198120 h 289560"/>
              <a:gd name="connsiteX3" fmla="*/ 7620 w 1965960"/>
              <a:gd name="connsiteY3" fmla="*/ 289560 h 289560"/>
              <a:gd name="connsiteX4" fmla="*/ 0 w 1965960"/>
              <a:gd name="connsiteY4" fmla="*/ 990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0" h="289560">
                <a:moveTo>
                  <a:pt x="0" y="99060"/>
                </a:moveTo>
                <a:lnTo>
                  <a:pt x="1958340" y="0"/>
                </a:lnTo>
                <a:lnTo>
                  <a:pt x="1965960" y="198120"/>
                </a:lnTo>
                <a:lnTo>
                  <a:pt x="7620" y="289560"/>
                </a:lnTo>
                <a:lnTo>
                  <a:pt x="0" y="990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83"/>
          <p:cNvCxnSpPr/>
          <p:nvPr/>
        </p:nvCxnSpPr>
        <p:spPr>
          <a:xfrm>
            <a:off x="7315200" y="2641600"/>
            <a:ext cx="0" cy="2324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7810500" y="2641600"/>
            <a:ext cx="0" cy="205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Flowchart: Connector 86"/>
          <p:cNvSpPr/>
          <p:nvPr/>
        </p:nvSpPr>
        <p:spPr>
          <a:xfrm>
            <a:off x="4953000" y="21082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5" name="Flowchart: Connector 94"/>
          <p:cNvSpPr/>
          <p:nvPr/>
        </p:nvSpPr>
        <p:spPr>
          <a:xfrm>
            <a:off x="5181600" y="28397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7" name="Flowchart: Connector 96"/>
          <p:cNvSpPr/>
          <p:nvPr/>
        </p:nvSpPr>
        <p:spPr>
          <a:xfrm>
            <a:off x="6934200" y="308356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00" name="Flowchart: Connector 99"/>
          <p:cNvSpPr/>
          <p:nvPr/>
        </p:nvSpPr>
        <p:spPr>
          <a:xfrm>
            <a:off x="8092440" y="30302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>
            <a:off x="7536180" y="3098800"/>
            <a:ext cx="7620" cy="1752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Flowchart: Connector 103"/>
          <p:cNvSpPr/>
          <p:nvPr/>
        </p:nvSpPr>
        <p:spPr>
          <a:xfrm>
            <a:off x="6553200" y="269875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05" name="Flowchart: Connector 104"/>
          <p:cNvSpPr/>
          <p:nvPr/>
        </p:nvSpPr>
        <p:spPr>
          <a:xfrm>
            <a:off x="742950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8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07" name="Flowchart: Connector 106"/>
          <p:cNvSpPr/>
          <p:nvPr/>
        </p:nvSpPr>
        <p:spPr>
          <a:xfrm>
            <a:off x="785622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7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 rot="1313997">
            <a:off x="5478780" y="2098411"/>
            <a:ext cx="89916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Flowchart: Connector 108"/>
          <p:cNvSpPr/>
          <p:nvPr/>
        </p:nvSpPr>
        <p:spPr>
          <a:xfrm>
            <a:off x="5775960" y="2062480"/>
            <a:ext cx="228600" cy="21717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10" name="Rectangle 109"/>
          <p:cNvSpPr/>
          <p:nvPr/>
        </p:nvSpPr>
        <p:spPr>
          <a:xfrm>
            <a:off x="6343650" y="21082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10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6846570" y="225679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28" name="Freeform 127"/>
          <p:cNvSpPr/>
          <p:nvPr/>
        </p:nvSpPr>
        <p:spPr>
          <a:xfrm>
            <a:off x="6667500" y="2283460"/>
            <a:ext cx="800100" cy="251460"/>
          </a:xfrm>
          <a:custGeom>
            <a:avLst/>
            <a:gdLst>
              <a:gd name="connsiteX0" fmla="*/ 0 w 800100"/>
              <a:gd name="connsiteY0" fmla="*/ 0 h 251460"/>
              <a:gd name="connsiteX1" fmla="*/ 800100 w 800100"/>
              <a:gd name="connsiteY1" fmla="*/ 137160 h 251460"/>
              <a:gd name="connsiteX2" fmla="*/ 762000 w 800100"/>
              <a:gd name="connsiteY2" fmla="*/ 251460 h 251460"/>
              <a:gd name="connsiteX3" fmla="*/ 312420 w 800100"/>
              <a:gd name="connsiteY3" fmla="*/ 190500 h 251460"/>
              <a:gd name="connsiteX4" fmla="*/ 312420 w 800100"/>
              <a:gd name="connsiteY4" fmla="*/ 190500 h 251460"/>
              <a:gd name="connsiteX5" fmla="*/ 7620 w 800100"/>
              <a:gd name="connsiteY5" fmla="*/ 182880 h 251460"/>
              <a:gd name="connsiteX6" fmla="*/ 0 w 800100"/>
              <a:gd name="connsiteY6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251460">
                <a:moveTo>
                  <a:pt x="0" y="0"/>
                </a:moveTo>
                <a:lnTo>
                  <a:pt x="800100" y="137160"/>
                </a:lnTo>
                <a:lnTo>
                  <a:pt x="762000" y="251460"/>
                </a:lnTo>
                <a:lnTo>
                  <a:pt x="312420" y="190500"/>
                </a:lnTo>
                <a:lnTo>
                  <a:pt x="312420" y="190500"/>
                </a:lnTo>
                <a:lnTo>
                  <a:pt x="7620" y="18288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/>
          <p:cNvSpPr/>
          <p:nvPr/>
        </p:nvSpPr>
        <p:spPr>
          <a:xfrm>
            <a:off x="160020" y="3886199"/>
            <a:ext cx="4415790" cy="856933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000" dirty="0" smtClean="0">
                <a:solidFill>
                  <a:schemeClr val="tx1"/>
                </a:solidFill>
              </a:rPr>
              <a:t>Охлаждащи водни пити</a:t>
            </a:r>
          </a:p>
          <a:p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 smtClean="0">
                <a:solidFill>
                  <a:schemeClr val="tx1"/>
                </a:solidFill>
              </a:rPr>
              <a:t>Резервоар за оборотни охлаждащи води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30" name="Rectangle 129"/>
          <p:cNvSpPr/>
          <p:nvPr/>
        </p:nvSpPr>
        <p:spPr>
          <a:xfrm rot="7314170">
            <a:off x="125676" y="1922702"/>
            <a:ext cx="1120247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/>
          <p:cNvSpPr/>
          <p:nvPr/>
        </p:nvSpPr>
        <p:spPr>
          <a:xfrm rot="5066489">
            <a:off x="1976415" y="18615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 rot="5066489">
            <a:off x="1686228" y="190067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 rot="5066489">
            <a:off x="971202" y="196938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/>
          <p:cNvSpPr/>
          <p:nvPr/>
        </p:nvSpPr>
        <p:spPr>
          <a:xfrm rot="5066489">
            <a:off x="1276002" y="19377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/>
          <p:cNvSpPr/>
          <p:nvPr/>
        </p:nvSpPr>
        <p:spPr>
          <a:xfrm>
            <a:off x="529590" y="19050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1295400" y="2000781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2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37" name="Rectangle 136"/>
          <p:cNvSpPr/>
          <p:nvPr/>
        </p:nvSpPr>
        <p:spPr>
          <a:xfrm>
            <a:off x="1604010" y="197993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3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38" name="Rectangle 137"/>
          <p:cNvSpPr/>
          <p:nvPr/>
        </p:nvSpPr>
        <p:spPr>
          <a:xfrm>
            <a:off x="2001214" y="195072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39" name="Rectangle 138"/>
          <p:cNvSpPr/>
          <p:nvPr/>
        </p:nvSpPr>
        <p:spPr>
          <a:xfrm>
            <a:off x="2309824" y="1943842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40" name="Rectangle 139"/>
          <p:cNvSpPr/>
          <p:nvPr/>
        </p:nvSpPr>
        <p:spPr>
          <a:xfrm rot="4994392">
            <a:off x="864042" y="2136503"/>
            <a:ext cx="479813" cy="3287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/>
          <p:cNvSpPr/>
          <p:nvPr/>
        </p:nvSpPr>
        <p:spPr>
          <a:xfrm>
            <a:off x="986790" y="21844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6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42" name="Правоъгълник 30"/>
          <p:cNvSpPr/>
          <p:nvPr/>
        </p:nvSpPr>
        <p:spPr>
          <a:xfrm rot="1705768">
            <a:off x="5482801" y="2119947"/>
            <a:ext cx="255587" cy="7937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3" name="Правоъгълник 30"/>
          <p:cNvSpPr/>
          <p:nvPr/>
        </p:nvSpPr>
        <p:spPr>
          <a:xfrm>
            <a:off x="7020083" y="2590129"/>
            <a:ext cx="255587" cy="7937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4" name="Правоъгълник 30"/>
          <p:cNvSpPr/>
          <p:nvPr/>
        </p:nvSpPr>
        <p:spPr>
          <a:xfrm>
            <a:off x="7027386" y="2887662"/>
            <a:ext cx="255587" cy="7937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5" name="Правоъгълник 30"/>
          <p:cNvSpPr/>
          <p:nvPr/>
        </p:nvSpPr>
        <p:spPr>
          <a:xfrm>
            <a:off x="5951220" y="3043872"/>
            <a:ext cx="255587" cy="7937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6" name="Правоъгълник 30"/>
          <p:cNvSpPr/>
          <p:nvPr/>
        </p:nvSpPr>
        <p:spPr>
          <a:xfrm>
            <a:off x="8534400" y="2948305"/>
            <a:ext cx="255587" cy="7937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7" name="Правоъгълник 30"/>
          <p:cNvSpPr/>
          <p:nvPr/>
        </p:nvSpPr>
        <p:spPr>
          <a:xfrm rot="16527425">
            <a:off x="5078345" y="2648723"/>
            <a:ext cx="255587" cy="7937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8" name="Правоъгълник 30"/>
          <p:cNvSpPr/>
          <p:nvPr/>
        </p:nvSpPr>
        <p:spPr>
          <a:xfrm rot="15801819">
            <a:off x="1364360" y="1684010"/>
            <a:ext cx="255587" cy="7937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9" name="Правоъгълник 30"/>
          <p:cNvSpPr/>
          <p:nvPr/>
        </p:nvSpPr>
        <p:spPr>
          <a:xfrm rot="15801819">
            <a:off x="1494416" y="1657588"/>
            <a:ext cx="255587" cy="7937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3" name="Правоъгълник 30"/>
          <p:cNvSpPr/>
          <p:nvPr/>
        </p:nvSpPr>
        <p:spPr>
          <a:xfrm rot="15801819">
            <a:off x="2059997" y="1615836"/>
            <a:ext cx="255587" cy="7937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4" name="Правоъгълник 30"/>
          <p:cNvSpPr/>
          <p:nvPr/>
        </p:nvSpPr>
        <p:spPr>
          <a:xfrm rot="15801819">
            <a:off x="2185931" y="1608215"/>
            <a:ext cx="255587" cy="7937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5" name="Правоъгълник 30"/>
          <p:cNvSpPr/>
          <p:nvPr/>
        </p:nvSpPr>
        <p:spPr>
          <a:xfrm rot="1705768">
            <a:off x="879825" y="1493623"/>
            <a:ext cx="223484" cy="9675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6" name="Звезда с 7 лъча 74"/>
          <p:cNvSpPr/>
          <p:nvPr/>
        </p:nvSpPr>
        <p:spPr>
          <a:xfrm>
            <a:off x="959644" y="1678541"/>
            <a:ext cx="214312" cy="189864"/>
          </a:xfrm>
          <a:prstGeom prst="star7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7" name="Звезда с 7 лъча 74"/>
          <p:cNvSpPr/>
          <p:nvPr/>
        </p:nvSpPr>
        <p:spPr>
          <a:xfrm>
            <a:off x="1492153" y="1847954"/>
            <a:ext cx="214312" cy="189864"/>
          </a:xfrm>
          <a:prstGeom prst="star7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8" name="Звезда с 7 лъча 74"/>
          <p:cNvSpPr/>
          <p:nvPr/>
        </p:nvSpPr>
        <p:spPr>
          <a:xfrm>
            <a:off x="2187790" y="1787048"/>
            <a:ext cx="214312" cy="189864"/>
          </a:xfrm>
          <a:prstGeom prst="star7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9" name="Звезда с 7 лъча 74"/>
          <p:cNvSpPr/>
          <p:nvPr/>
        </p:nvSpPr>
        <p:spPr>
          <a:xfrm>
            <a:off x="5150644" y="2364106"/>
            <a:ext cx="214312" cy="189864"/>
          </a:xfrm>
          <a:prstGeom prst="star7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0" name="Звезда с 7 лъча 74"/>
          <p:cNvSpPr/>
          <p:nvPr/>
        </p:nvSpPr>
        <p:spPr>
          <a:xfrm>
            <a:off x="5675948" y="2165668"/>
            <a:ext cx="214312" cy="189864"/>
          </a:xfrm>
          <a:prstGeom prst="star7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1" name="Звезда с 7 лъча 74"/>
          <p:cNvSpPr/>
          <p:nvPr/>
        </p:nvSpPr>
        <p:spPr>
          <a:xfrm>
            <a:off x="6186488" y="2967037"/>
            <a:ext cx="214312" cy="189864"/>
          </a:xfrm>
          <a:prstGeom prst="star7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2" name="Звезда с 7 лъча 74"/>
          <p:cNvSpPr/>
          <p:nvPr/>
        </p:nvSpPr>
        <p:spPr>
          <a:xfrm>
            <a:off x="6834188" y="2836228"/>
            <a:ext cx="214312" cy="189864"/>
          </a:xfrm>
          <a:prstGeom prst="star7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3" name="Звезда с 7 лъча 74"/>
          <p:cNvSpPr/>
          <p:nvPr/>
        </p:nvSpPr>
        <p:spPr>
          <a:xfrm>
            <a:off x="6857048" y="2508886"/>
            <a:ext cx="214312" cy="189864"/>
          </a:xfrm>
          <a:prstGeom prst="star7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4" name="Звезда с 7 лъча 74"/>
          <p:cNvSpPr/>
          <p:nvPr/>
        </p:nvSpPr>
        <p:spPr>
          <a:xfrm>
            <a:off x="8321040" y="2883320"/>
            <a:ext cx="214312" cy="189864"/>
          </a:xfrm>
          <a:prstGeom prst="star7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5" name="Звезда с 7 лъча 74"/>
          <p:cNvSpPr/>
          <p:nvPr/>
        </p:nvSpPr>
        <p:spPr>
          <a:xfrm>
            <a:off x="2766434" y="4359749"/>
            <a:ext cx="214312" cy="189864"/>
          </a:xfrm>
          <a:prstGeom prst="star7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6" name="Правоъгълник 30"/>
          <p:cNvSpPr/>
          <p:nvPr/>
        </p:nvSpPr>
        <p:spPr>
          <a:xfrm>
            <a:off x="1873420" y="4111625"/>
            <a:ext cx="255587" cy="79375"/>
          </a:xfrm>
          <a:prstGeom prst="rect">
            <a:avLst/>
          </a:prstGeom>
          <a:solidFill>
            <a:srgbClr val="99FF3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71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4" name="Текстово поле 12"/>
          <p:cNvSpPr txBox="1">
            <a:spLocks noChangeArrowheads="1"/>
          </p:cNvSpPr>
          <p:nvPr/>
        </p:nvSpPr>
        <p:spPr bwMode="auto">
          <a:xfrm>
            <a:off x="2584450" y="6445250"/>
            <a:ext cx="3816349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1000" dirty="0">
                <a:solidFill>
                  <a:srgbClr val="000000"/>
                </a:solidFill>
              </a:rPr>
              <a:t>ПРИЛОЖЕНИЕ </a:t>
            </a:r>
            <a:r>
              <a:rPr lang="bg-BG" sz="1000" dirty="0" smtClean="0">
                <a:solidFill>
                  <a:srgbClr val="000000"/>
                </a:solidFill>
              </a:rPr>
              <a:t>Г5- СХЕМА ЕЛЕКТРОЗАХРАНВАНЕ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9600"/>
            <a:ext cx="8915400" cy="31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Freeform 42"/>
          <p:cNvSpPr/>
          <p:nvPr/>
        </p:nvSpPr>
        <p:spPr>
          <a:xfrm>
            <a:off x="160020" y="1140460"/>
            <a:ext cx="2811780" cy="1676400"/>
          </a:xfrm>
          <a:custGeom>
            <a:avLst/>
            <a:gdLst>
              <a:gd name="connsiteX0" fmla="*/ 723900 w 2811780"/>
              <a:gd name="connsiteY0" fmla="*/ 1676400 h 1676400"/>
              <a:gd name="connsiteX1" fmla="*/ 685800 w 2811780"/>
              <a:gd name="connsiteY1" fmla="*/ 1615440 h 1676400"/>
              <a:gd name="connsiteX2" fmla="*/ 137160 w 2811780"/>
              <a:gd name="connsiteY2" fmla="*/ 1592580 h 1676400"/>
              <a:gd name="connsiteX3" fmla="*/ 30480 w 2811780"/>
              <a:gd name="connsiteY3" fmla="*/ 1531620 h 1676400"/>
              <a:gd name="connsiteX4" fmla="*/ 0 w 2811780"/>
              <a:gd name="connsiteY4" fmla="*/ 1394460 h 1676400"/>
              <a:gd name="connsiteX5" fmla="*/ 243840 w 2811780"/>
              <a:gd name="connsiteY5" fmla="*/ 922020 h 1676400"/>
              <a:gd name="connsiteX6" fmla="*/ 297180 w 2811780"/>
              <a:gd name="connsiteY6" fmla="*/ 800100 h 1676400"/>
              <a:gd name="connsiteX7" fmla="*/ 320040 w 2811780"/>
              <a:gd name="connsiteY7" fmla="*/ 678180 h 1676400"/>
              <a:gd name="connsiteX8" fmla="*/ 647700 w 2811780"/>
              <a:gd name="connsiteY8" fmla="*/ 281940 h 1676400"/>
              <a:gd name="connsiteX9" fmla="*/ 1120140 w 2811780"/>
              <a:gd name="connsiteY9" fmla="*/ 167640 h 1676400"/>
              <a:gd name="connsiteX10" fmla="*/ 1363980 w 2811780"/>
              <a:gd name="connsiteY10" fmla="*/ 160020 h 1676400"/>
              <a:gd name="connsiteX11" fmla="*/ 2735580 w 2811780"/>
              <a:gd name="connsiteY11" fmla="*/ 0 h 1676400"/>
              <a:gd name="connsiteX12" fmla="*/ 2750820 w 2811780"/>
              <a:gd name="connsiteY12" fmla="*/ 30480 h 1676400"/>
              <a:gd name="connsiteX13" fmla="*/ 2811780 w 2811780"/>
              <a:gd name="connsiteY13" fmla="*/ 1440180 h 1676400"/>
              <a:gd name="connsiteX14" fmla="*/ 2179320 w 2811780"/>
              <a:gd name="connsiteY14" fmla="*/ 1417320 h 1676400"/>
              <a:gd name="connsiteX15" fmla="*/ 1783080 w 2811780"/>
              <a:gd name="connsiteY15" fmla="*/ 1485900 h 1676400"/>
              <a:gd name="connsiteX16" fmla="*/ 1363980 w 2811780"/>
              <a:gd name="connsiteY16" fmla="*/ 1554480 h 1676400"/>
              <a:gd name="connsiteX17" fmla="*/ 723900 w 2811780"/>
              <a:gd name="connsiteY17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11780" h="1676400">
                <a:moveTo>
                  <a:pt x="723900" y="1676400"/>
                </a:moveTo>
                <a:lnTo>
                  <a:pt x="685800" y="1615440"/>
                </a:lnTo>
                <a:lnTo>
                  <a:pt x="137160" y="1592580"/>
                </a:lnTo>
                <a:lnTo>
                  <a:pt x="30480" y="1531620"/>
                </a:lnTo>
                <a:lnTo>
                  <a:pt x="0" y="1394460"/>
                </a:lnTo>
                <a:lnTo>
                  <a:pt x="243840" y="922020"/>
                </a:lnTo>
                <a:lnTo>
                  <a:pt x="297180" y="800100"/>
                </a:lnTo>
                <a:lnTo>
                  <a:pt x="320040" y="678180"/>
                </a:lnTo>
                <a:lnTo>
                  <a:pt x="647700" y="281940"/>
                </a:lnTo>
                <a:lnTo>
                  <a:pt x="1120140" y="167640"/>
                </a:lnTo>
                <a:lnTo>
                  <a:pt x="1363980" y="160020"/>
                </a:lnTo>
                <a:lnTo>
                  <a:pt x="2735580" y="0"/>
                </a:lnTo>
                <a:lnTo>
                  <a:pt x="2750820" y="30480"/>
                </a:lnTo>
                <a:lnTo>
                  <a:pt x="2811780" y="1440180"/>
                </a:lnTo>
                <a:lnTo>
                  <a:pt x="2179320" y="1417320"/>
                </a:lnTo>
                <a:lnTo>
                  <a:pt x="1783080" y="1485900"/>
                </a:lnTo>
                <a:lnTo>
                  <a:pt x="1363980" y="1554480"/>
                </a:lnTo>
                <a:lnTo>
                  <a:pt x="723900" y="167640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/>
          <p:cNvSpPr/>
          <p:nvPr/>
        </p:nvSpPr>
        <p:spPr>
          <a:xfrm>
            <a:off x="4907280" y="1826260"/>
            <a:ext cx="4061460" cy="1744980"/>
          </a:xfrm>
          <a:custGeom>
            <a:avLst/>
            <a:gdLst>
              <a:gd name="connsiteX0" fmla="*/ 0 w 4061460"/>
              <a:gd name="connsiteY0" fmla="*/ 0 h 1744980"/>
              <a:gd name="connsiteX1" fmla="*/ 914400 w 4061460"/>
              <a:gd name="connsiteY1" fmla="*/ 22860 h 1744980"/>
              <a:gd name="connsiteX2" fmla="*/ 982980 w 4061460"/>
              <a:gd name="connsiteY2" fmla="*/ 198120 h 1744980"/>
              <a:gd name="connsiteX3" fmla="*/ 1470660 w 4061460"/>
              <a:gd name="connsiteY3" fmla="*/ 274320 h 1744980"/>
              <a:gd name="connsiteX4" fmla="*/ 1485900 w 4061460"/>
              <a:gd name="connsiteY4" fmla="*/ 365760 h 1744980"/>
              <a:gd name="connsiteX5" fmla="*/ 1752600 w 4061460"/>
              <a:gd name="connsiteY5" fmla="*/ 396240 h 1744980"/>
              <a:gd name="connsiteX6" fmla="*/ 1744980 w 4061460"/>
              <a:gd name="connsiteY6" fmla="*/ 457200 h 1744980"/>
              <a:gd name="connsiteX7" fmla="*/ 2941320 w 4061460"/>
              <a:gd name="connsiteY7" fmla="*/ 647700 h 1744980"/>
              <a:gd name="connsiteX8" fmla="*/ 3154680 w 4061460"/>
              <a:gd name="connsiteY8" fmla="*/ 594360 h 1744980"/>
              <a:gd name="connsiteX9" fmla="*/ 3162300 w 4061460"/>
              <a:gd name="connsiteY9" fmla="*/ 830580 h 1744980"/>
              <a:gd name="connsiteX10" fmla="*/ 3253740 w 4061460"/>
              <a:gd name="connsiteY10" fmla="*/ 815340 h 1744980"/>
              <a:gd name="connsiteX11" fmla="*/ 3253740 w 4061460"/>
              <a:gd name="connsiteY11" fmla="*/ 998220 h 1744980"/>
              <a:gd name="connsiteX12" fmla="*/ 3634740 w 4061460"/>
              <a:gd name="connsiteY12" fmla="*/ 967740 h 1744980"/>
              <a:gd name="connsiteX13" fmla="*/ 3627120 w 4061460"/>
              <a:gd name="connsiteY13" fmla="*/ 998220 h 1744980"/>
              <a:gd name="connsiteX14" fmla="*/ 3893820 w 4061460"/>
              <a:gd name="connsiteY14" fmla="*/ 960120 h 1744980"/>
              <a:gd name="connsiteX15" fmla="*/ 4061460 w 4061460"/>
              <a:gd name="connsiteY15" fmla="*/ 1615440 h 1744980"/>
              <a:gd name="connsiteX16" fmla="*/ 1485900 w 4061460"/>
              <a:gd name="connsiteY16" fmla="*/ 1744980 h 1744980"/>
              <a:gd name="connsiteX17" fmla="*/ 708660 w 4061460"/>
              <a:gd name="connsiteY17" fmla="*/ 1455420 h 1744980"/>
              <a:gd name="connsiteX18" fmla="*/ 7620 w 4061460"/>
              <a:gd name="connsiteY18" fmla="*/ 1264920 h 1744980"/>
              <a:gd name="connsiteX19" fmla="*/ 0 w 4061460"/>
              <a:gd name="connsiteY19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1460" h="1744980">
                <a:moveTo>
                  <a:pt x="0" y="0"/>
                </a:moveTo>
                <a:lnTo>
                  <a:pt x="914400" y="22860"/>
                </a:lnTo>
                <a:lnTo>
                  <a:pt x="982980" y="198120"/>
                </a:lnTo>
                <a:lnTo>
                  <a:pt x="1470660" y="274320"/>
                </a:lnTo>
                <a:lnTo>
                  <a:pt x="1485900" y="365760"/>
                </a:lnTo>
                <a:lnTo>
                  <a:pt x="1752600" y="396240"/>
                </a:lnTo>
                <a:lnTo>
                  <a:pt x="1744980" y="457200"/>
                </a:lnTo>
                <a:lnTo>
                  <a:pt x="2941320" y="647700"/>
                </a:lnTo>
                <a:lnTo>
                  <a:pt x="3154680" y="594360"/>
                </a:lnTo>
                <a:lnTo>
                  <a:pt x="3162300" y="830580"/>
                </a:lnTo>
                <a:lnTo>
                  <a:pt x="3253740" y="815340"/>
                </a:lnTo>
                <a:lnTo>
                  <a:pt x="3253740" y="998220"/>
                </a:lnTo>
                <a:lnTo>
                  <a:pt x="3634740" y="967740"/>
                </a:lnTo>
                <a:lnTo>
                  <a:pt x="3627120" y="998220"/>
                </a:lnTo>
                <a:lnTo>
                  <a:pt x="3893820" y="960120"/>
                </a:lnTo>
                <a:lnTo>
                  <a:pt x="4061460" y="1615440"/>
                </a:lnTo>
                <a:lnTo>
                  <a:pt x="1485900" y="1744980"/>
                </a:lnTo>
                <a:lnTo>
                  <a:pt x="708660" y="1455420"/>
                </a:lnTo>
                <a:lnTo>
                  <a:pt x="7620" y="126492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/>
          <p:cNvSpPr/>
          <p:nvPr/>
        </p:nvSpPr>
        <p:spPr>
          <a:xfrm>
            <a:off x="4991100" y="2024380"/>
            <a:ext cx="190500" cy="982980"/>
          </a:xfrm>
          <a:custGeom>
            <a:avLst/>
            <a:gdLst>
              <a:gd name="connsiteX0" fmla="*/ 30480 w 190500"/>
              <a:gd name="connsiteY0" fmla="*/ 68580 h 982980"/>
              <a:gd name="connsiteX1" fmla="*/ 38100 w 190500"/>
              <a:gd name="connsiteY1" fmla="*/ 0 h 982980"/>
              <a:gd name="connsiteX2" fmla="*/ 129540 w 190500"/>
              <a:gd name="connsiteY2" fmla="*/ 22860 h 982980"/>
              <a:gd name="connsiteX3" fmla="*/ 137160 w 190500"/>
              <a:gd name="connsiteY3" fmla="*/ 91440 h 982980"/>
              <a:gd name="connsiteX4" fmla="*/ 190500 w 190500"/>
              <a:gd name="connsiteY4" fmla="*/ 83820 h 982980"/>
              <a:gd name="connsiteX5" fmla="*/ 160020 w 190500"/>
              <a:gd name="connsiteY5" fmla="*/ 982980 h 982980"/>
              <a:gd name="connsiteX6" fmla="*/ 0 w 190500"/>
              <a:gd name="connsiteY6" fmla="*/ 952500 h 982980"/>
              <a:gd name="connsiteX7" fmla="*/ 30480 w 190500"/>
              <a:gd name="connsiteY7" fmla="*/ 685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00" h="982980">
                <a:moveTo>
                  <a:pt x="30480" y="68580"/>
                </a:moveTo>
                <a:lnTo>
                  <a:pt x="38100" y="0"/>
                </a:lnTo>
                <a:lnTo>
                  <a:pt x="129540" y="22860"/>
                </a:lnTo>
                <a:lnTo>
                  <a:pt x="137160" y="91440"/>
                </a:lnTo>
                <a:lnTo>
                  <a:pt x="190500" y="83820"/>
                </a:lnTo>
                <a:lnTo>
                  <a:pt x="160020" y="982980"/>
                </a:lnTo>
                <a:lnTo>
                  <a:pt x="0" y="952500"/>
                </a:lnTo>
                <a:lnTo>
                  <a:pt x="30480" y="685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 45"/>
          <p:cNvSpPr/>
          <p:nvPr/>
        </p:nvSpPr>
        <p:spPr>
          <a:xfrm>
            <a:off x="5158740" y="2847340"/>
            <a:ext cx="792480" cy="251460"/>
          </a:xfrm>
          <a:custGeom>
            <a:avLst/>
            <a:gdLst>
              <a:gd name="connsiteX0" fmla="*/ 22860 w 792480"/>
              <a:gd name="connsiteY0" fmla="*/ 0 h 251460"/>
              <a:gd name="connsiteX1" fmla="*/ 0 w 792480"/>
              <a:gd name="connsiteY1" fmla="*/ 175260 h 251460"/>
              <a:gd name="connsiteX2" fmla="*/ 777240 w 792480"/>
              <a:gd name="connsiteY2" fmla="*/ 251460 h 251460"/>
              <a:gd name="connsiteX3" fmla="*/ 792480 w 792480"/>
              <a:gd name="connsiteY3" fmla="*/ 91440 h 251460"/>
              <a:gd name="connsiteX4" fmla="*/ 22860 w 792480"/>
              <a:gd name="connsiteY4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" h="251460">
                <a:moveTo>
                  <a:pt x="22860" y="0"/>
                </a:moveTo>
                <a:lnTo>
                  <a:pt x="0" y="175260"/>
                </a:lnTo>
                <a:lnTo>
                  <a:pt x="777240" y="251460"/>
                </a:lnTo>
                <a:lnTo>
                  <a:pt x="792480" y="91440"/>
                </a:lnTo>
                <a:lnTo>
                  <a:pt x="2286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46"/>
          <p:cNvSpPr/>
          <p:nvPr/>
        </p:nvSpPr>
        <p:spPr>
          <a:xfrm>
            <a:off x="5890260" y="3022600"/>
            <a:ext cx="2971800" cy="289560"/>
          </a:xfrm>
          <a:custGeom>
            <a:avLst/>
            <a:gdLst>
              <a:gd name="connsiteX0" fmla="*/ 0 w 2971800"/>
              <a:gd name="connsiteY0" fmla="*/ 91440 h 289560"/>
              <a:gd name="connsiteX1" fmla="*/ 22860 w 2971800"/>
              <a:gd name="connsiteY1" fmla="*/ 289560 h 289560"/>
              <a:gd name="connsiteX2" fmla="*/ 2971800 w 2971800"/>
              <a:gd name="connsiteY2" fmla="*/ 228600 h 289560"/>
              <a:gd name="connsiteX3" fmla="*/ 2956560 w 2971800"/>
              <a:gd name="connsiteY3" fmla="*/ 0 h 289560"/>
              <a:gd name="connsiteX4" fmla="*/ 1645920 w 2971800"/>
              <a:gd name="connsiteY4" fmla="*/ 0 h 289560"/>
              <a:gd name="connsiteX5" fmla="*/ 1645920 w 2971800"/>
              <a:gd name="connsiteY5" fmla="*/ 60960 h 289560"/>
              <a:gd name="connsiteX6" fmla="*/ 0 w 2971800"/>
              <a:gd name="connsiteY6" fmla="*/ 9144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1800" h="289560">
                <a:moveTo>
                  <a:pt x="0" y="91440"/>
                </a:moveTo>
                <a:lnTo>
                  <a:pt x="22860" y="289560"/>
                </a:lnTo>
                <a:lnTo>
                  <a:pt x="2971800" y="228600"/>
                </a:lnTo>
                <a:lnTo>
                  <a:pt x="2956560" y="0"/>
                </a:lnTo>
                <a:lnTo>
                  <a:pt x="1645920" y="0"/>
                </a:lnTo>
                <a:lnTo>
                  <a:pt x="1645920" y="60960"/>
                </a:lnTo>
                <a:lnTo>
                  <a:pt x="0" y="914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6400800" y="2222500"/>
            <a:ext cx="266700" cy="114300"/>
          </a:xfrm>
          <a:custGeom>
            <a:avLst/>
            <a:gdLst>
              <a:gd name="connsiteX0" fmla="*/ 7620 w 266700"/>
              <a:gd name="connsiteY0" fmla="*/ 0 h 114300"/>
              <a:gd name="connsiteX1" fmla="*/ 0 w 266700"/>
              <a:gd name="connsiteY1" fmla="*/ 83820 h 114300"/>
              <a:gd name="connsiteX2" fmla="*/ 251460 w 266700"/>
              <a:gd name="connsiteY2" fmla="*/ 114300 h 114300"/>
              <a:gd name="connsiteX3" fmla="*/ 266700 w 266700"/>
              <a:gd name="connsiteY3" fmla="*/ 15240 h 114300"/>
              <a:gd name="connsiteX4" fmla="*/ 7620 w 2667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14300">
                <a:moveTo>
                  <a:pt x="7620" y="0"/>
                </a:moveTo>
                <a:lnTo>
                  <a:pt x="0" y="83820"/>
                </a:lnTo>
                <a:lnTo>
                  <a:pt x="251460" y="114300"/>
                </a:lnTo>
                <a:lnTo>
                  <a:pt x="266700" y="15240"/>
                </a:lnTo>
                <a:lnTo>
                  <a:pt x="762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6118860" y="2641600"/>
            <a:ext cx="1965960" cy="289560"/>
          </a:xfrm>
          <a:custGeom>
            <a:avLst/>
            <a:gdLst>
              <a:gd name="connsiteX0" fmla="*/ 0 w 1965960"/>
              <a:gd name="connsiteY0" fmla="*/ 99060 h 289560"/>
              <a:gd name="connsiteX1" fmla="*/ 1958340 w 1965960"/>
              <a:gd name="connsiteY1" fmla="*/ 0 h 289560"/>
              <a:gd name="connsiteX2" fmla="*/ 1965960 w 1965960"/>
              <a:gd name="connsiteY2" fmla="*/ 198120 h 289560"/>
              <a:gd name="connsiteX3" fmla="*/ 7620 w 1965960"/>
              <a:gd name="connsiteY3" fmla="*/ 289560 h 289560"/>
              <a:gd name="connsiteX4" fmla="*/ 0 w 1965960"/>
              <a:gd name="connsiteY4" fmla="*/ 990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0" h="289560">
                <a:moveTo>
                  <a:pt x="0" y="99060"/>
                </a:moveTo>
                <a:lnTo>
                  <a:pt x="1958340" y="0"/>
                </a:lnTo>
                <a:lnTo>
                  <a:pt x="1965960" y="198120"/>
                </a:lnTo>
                <a:lnTo>
                  <a:pt x="7620" y="289560"/>
                </a:lnTo>
                <a:lnTo>
                  <a:pt x="0" y="990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/>
          <p:cNvCxnSpPr/>
          <p:nvPr/>
        </p:nvCxnSpPr>
        <p:spPr>
          <a:xfrm>
            <a:off x="7315200" y="2641600"/>
            <a:ext cx="0" cy="2324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7810500" y="2641600"/>
            <a:ext cx="0" cy="205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lowchart: Connector 52"/>
          <p:cNvSpPr/>
          <p:nvPr/>
        </p:nvSpPr>
        <p:spPr>
          <a:xfrm>
            <a:off x="4953000" y="21082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54" name="Flowchart: Connector 53"/>
          <p:cNvSpPr/>
          <p:nvPr/>
        </p:nvSpPr>
        <p:spPr>
          <a:xfrm>
            <a:off x="5181600" y="28397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5" name="Flowchart: Connector 54"/>
          <p:cNvSpPr/>
          <p:nvPr/>
        </p:nvSpPr>
        <p:spPr>
          <a:xfrm>
            <a:off x="6934200" y="308356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56" name="Flowchart: Connector 55"/>
          <p:cNvSpPr/>
          <p:nvPr/>
        </p:nvSpPr>
        <p:spPr>
          <a:xfrm>
            <a:off x="8092440" y="30302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7536180" y="3098800"/>
            <a:ext cx="7620" cy="1752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Flowchart: Connector 57"/>
          <p:cNvSpPr/>
          <p:nvPr/>
        </p:nvSpPr>
        <p:spPr>
          <a:xfrm>
            <a:off x="6553200" y="269875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59" name="Flowchart: Connector 58"/>
          <p:cNvSpPr/>
          <p:nvPr/>
        </p:nvSpPr>
        <p:spPr>
          <a:xfrm>
            <a:off x="742950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8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60" name="Flowchart: Connector 59"/>
          <p:cNvSpPr/>
          <p:nvPr/>
        </p:nvSpPr>
        <p:spPr>
          <a:xfrm>
            <a:off x="785622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7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 rot="1313997">
            <a:off x="5478780" y="2098411"/>
            <a:ext cx="89916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lowchart: Connector 62"/>
          <p:cNvSpPr/>
          <p:nvPr/>
        </p:nvSpPr>
        <p:spPr>
          <a:xfrm>
            <a:off x="5775960" y="2062480"/>
            <a:ext cx="228600" cy="21717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64" name="Rectangle 63"/>
          <p:cNvSpPr/>
          <p:nvPr/>
        </p:nvSpPr>
        <p:spPr>
          <a:xfrm>
            <a:off x="6343650" y="21082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10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6846570" y="225679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66" name="Freeform 65"/>
          <p:cNvSpPr/>
          <p:nvPr/>
        </p:nvSpPr>
        <p:spPr>
          <a:xfrm>
            <a:off x="6667500" y="2283460"/>
            <a:ext cx="800100" cy="251460"/>
          </a:xfrm>
          <a:custGeom>
            <a:avLst/>
            <a:gdLst>
              <a:gd name="connsiteX0" fmla="*/ 0 w 800100"/>
              <a:gd name="connsiteY0" fmla="*/ 0 h 251460"/>
              <a:gd name="connsiteX1" fmla="*/ 800100 w 800100"/>
              <a:gd name="connsiteY1" fmla="*/ 137160 h 251460"/>
              <a:gd name="connsiteX2" fmla="*/ 762000 w 800100"/>
              <a:gd name="connsiteY2" fmla="*/ 251460 h 251460"/>
              <a:gd name="connsiteX3" fmla="*/ 312420 w 800100"/>
              <a:gd name="connsiteY3" fmla="*/ 190500 h 251460"/>
              <a:gd name="connsiteX4" fmla="*/ 312420 w 800100"/>
              <a:gd name="connsiteY4" fmla="*/ 190500 h 251460"/>
              <a:gd name="connsiteX5" fmla="*/ 7620 w 800100"/>
              <a:gd name="connsiteY5" fmla="*/ 182880 h 251460"/>
              <a:gd name="connsiteX6" fmla="*/ 0 w 800100"/>
              <a:gd name="connsiteY6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251460">
                <a:moveTo>
                  <a:pt x="0" y="0"/>
                </a:moveTo>
                <a:lnTo>
                  <a:pt x="800100" y="137160"/>
                </a:lnTo>
                <a:lnTo>
                  <a:pt x="762000" y="251460"/>
                </a:lnTo>
                <a:lnTo>
                  <a:pt x="312420" y="190500"/>
                </a:lnTo>
                <a:lnTo>
                  <a:pt x="312420" y="190500"/>
                </a:lnTo>
                <a:lnTo>
                  <a:pt x="7620" y="18288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160020" y="3886200"/>
            <a:ext cx="4415790" cy="124856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000" dirty="0" smtClean="0">
                <a:solidFill>
                  <a:schemeClr val="tx1"/>
                </a:solidFill>
              </a:rPr>
              <a:t>Трафопост</a:t>
            </a:r>
          </a:p>
          <a:p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 smtClean="0">
                <a:solidFill>
                  <a:schemeClr val="tx1"/>
                </a:solidFill>
              </a:rPr>
              <a:t>Главен електромер</a:t>
            </a:r>
          </a:p>
          <a:p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 smtClean="0">
                <a:solidFill>
                  <a:schemeClr val="tx1"/>
                </a:solidFill>
              </a:rPr>
              <a:t>Електромери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 rot="7314170">
            <a:off x="125676" y="1922702"/>
            <a:ext cx="1120247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 rot="5066489">
            <a:off x="1976415" y="18615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 rot="5066489">
            <a:off x="1686228" y="190067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 rot="5066489">
            <a:off x="971202" y="196938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 rot="5066489">
            <a:off x="1276002" y="19377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529590" y="19050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1295400" y="2000781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2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604010" y="197993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3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2001214" y="195072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2309824" y="1943842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 rot="4994392">
            <a:off x="864043" y="2158983"/>
            <a:ext cx="479813" cy="3287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/>
          <p:cNvSpPr/>
          <p:nvPr/>
        </p:nvSpPr>
        <p:spPr>
          <a:xfrm>
            <a:off x="986790" y="21844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6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206740" y="2348153"/>
            <a:ext cx="228600" cy="12941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5" idx="3"/>
            <a:endCxn id="42" idx="3"/>
          </p:cNvCxnSpPr>
          <p:nvPr/>
        </p:nvCxnSpPr>
        <p:spPr>
          <a:xfrm flipV="1">
            <a:off x="8435340" y="2184400"/>
            <a:ext cx="556260" cy="22845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endCxn id="5" idx="1"/>
          </p:cNvCxnSpPr>
          <p:nvPr/>
        </p:nvCxnSpPr>
        <p:spPr>
          <a:xfrm flipV="1">
            <a:off x="8092440" y="2412858"/>
            <a:ext cx="114300" cy="2554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V="1">
            <a:off x="8084820" y="2447362"/>
            <a:ext cx="15240" cy="55999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 flipV="1">
            <a:off x="7696200" y="2893132"/>
            <a:ext cx="403860" cy="1710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5-Point Star 22"/>
          <p:cNvSpPr/>
          <p:nvPr/>
        </p:nvSpPr>
        <p:spPr>
          <a:xfrm>
            <a:off x="7623810" y="2825486"/>
            <a:ext cx="14478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3" name="Straight Connector 92"/>
          <p:cNvCxnSpPr/>
          <p:nvPr/>
        </p:nvCxnSpPr>
        <p:spPr>
          <a:xfrm>
            <a:off x="7467600" y="3007360"/>
            <a:ext cx="617220" cy="134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5-Point Star 94"/>
          <p:cNvSpPr/>
          <p:nvPr/>
        </p:nvSpPr>
        <p:spPr>
          <a:xfrm>
            <a:off x="7376160" y="2931831"/>
            <a:ext cx="14478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6" name="Straight Connector 95"/>
          <p:cNvCxnSpPr/>
          <p:nvPr/>
        </p:nvCxnSpPr>
        <p:spPr>
          <a:xfrm>
            <a:off x="7239000" y="3008702"/>
            <a:ext cx="179070" cy="754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H="1" flipV="1">
            <a:off x="7227570" y="2627429"/>
            <a:ext cx="11430" cy="37858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5-Point Star 100"/>
          <p:cNvSpPr/>
          <p:nvPr/>
        </p:nvSpPr>
        <p:spPr>
          <a:xfrm>
            <a:off x="7147560" y="2544879"/>
            <a:ext cx="14478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" name="Straight Connector 102"/>
          <p:cNvCxnSpPr>
            <a:stCxn id="105" idx="3"/>
          </p:cNvCxnSpPr>
          <p:nvPr/>
        </p:nvCxnSpPr>
        <p:spPr>
          <a:xfrm>
            <a:off x="6235989" y="2446020"/>
            <a:ext cx="919191" cy="14379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5-Point Star 104"/>
          <p:cNvSpPr/>
          <p:nvPr/>
        </p:nvSpPr>
        <p:spPr>
          <a:xfrm>
            <a:off x="6118860" y="2293620"/>
            <a:ext cx="14478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7" name="Straight Connector 106"/>
          <p:cNvCxnSpPr/>
          <p:nvPr/>
        </p:nvCxnSpPr>
        <p:spPr>
          <a:xfrm>
            <a:off x="5199669" y="2037818"/>
            <a:ext cx="919191" cy="31577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5-Point Star 108"/>
          <p:cNvSpPr/>
          <p:nvPr/>
        </p:nvSpPr>
        <p:spPr>
          <a:xfrm>
            <a:off x="5067300" y="1950720"/>
            <a:ext cx="14478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5-Point Star 110"/>
          <p:cNvSpPr/>
          <p:nvPr/>
        </p:nvSpPr>
        <p:spPr>
          <a:xfrm>
            <a:off x="8435340" y="2193165"/>
            <a:ext cx="144780" cy="152400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5-Point Star 112"/>
          <p:cNvSpPr/>
          <p:nvPr/>
        </p:nvSpPr>
        <p:spPr>
          <a:xfrm>
            <a:off x="2319349" y="1365125"/>
            <a:ext cx="14478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5-Point Star 113"/>
          <p:cNvSpPr/>
          <p:nvPr/>
        </p:nvSpPr>
        <p:spPr>
          <a:xfrm>
            <a:off x="2010739" y="1373615"/>
            <a:ext cx="14478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5-Point Star 117"/>
          <p:cNvSpPr/>
          <p:nvPr/>
        </p:nvSpPr>
        <p:spPr>
          <a:xfrm>
            <a:off x="1613535" y="1449815"/>
            <a:ext cx="14478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5-Point Star 118"/>
          <p:cNvSpPr/>
          <p:nvPr/>
        </p:nvSpPr>
        <p:spPr>
          <a:xfrm>
            <a:off x="1304925" y="1489060"/>
            <a:ext cx="14478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5-Point Star 119"/>
          <p:cNvSpPr/>
          <p:nvPr/>
        </p:nvSpPr>
        <p:spPr>
          <a:xfrm>
            <a:off x="914400" y="1412860"/>
            <a:ext cx="14478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1" name="Straight Connector 120"/>
          <p:cNvCxnSpPr/>
          <p:nvPr/>
        </p:nvCxnSpPr>
        <p:spPr>
          <a:xfrm>
            <a:off x="2667000" y="1412860"/>
            <a:ext cx="2419350" cy="59300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 flipV="1">
            <a:off x="1141095" y="1412860"/>
            <a:ext cx="1536411" cy="14817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>
            <a:stCxn id="120" idx="3"/>
          </p:cNvCxnSpPr>
          <p:nvPr/>
        </p:nvCxnSpPr>
        <p:spPr>
          <a:xfrm flipV="1">
            <a:off x="1031529" y="1556652"/>
            <a:ext cx="113865" cy="860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5-Point Star 124"/>
          <p:cNvSpPr/>
          <p:nvPr/>
        </p:nvSpPr>
        <p:spPr>
          <a:xfrm>
            <a:off x="1314450" y="4724400"/>
            <a:ext cx="144780" cy="152400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ounded Rectangle 125"/>
          <p:cNvSpPr/>
          <p:nvPr/>
        </p:nvSpPr>
        <p:spPr>
          <a:xfrm>
            <a:off x="1059180" y="4114800"/>
            <a:ext cx="228600" cy="12941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5-Point Star 126"/>
          <p:cNvSpPr/>
          <p:nvPr/>
        </p:nvSpPr>
        <p:spPr>
          <a:xfrm>
            <a:off x="1527810" y="4434284"/>
            <a:ext cx="144780" cy="152400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4" name="Текстово поле 12"/>
          <p:cNvSpPr txBox="1">
            <a:spLocks noChangeArrowheads="1"/>
          </p:cNvSpPr>
          <p:nvPr/>
        </p:nvSpPr>
        <p:spPr bwMode="auto">
          <a:xfrm>
            <a:off x="2584450" y="6445250"/>
            <a:ext cx="450215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1000" dirty="0">
                <a:solidFill>
                  <a:srgbClr val="000000"/>
                </a:solidFill>
              </a:rPr>
              <a:t>ПРИЛОЖЕНИЕ </a:t>
            </a:r>
            <a:r>
              <a:rPr lang="bg-BG" sz="1000" dirty="0" smtClean="0">
                <a:solidFill>
                  <a:srgbClr val="000000"/>
                </a:solidFill>
              </a:rPr>
              <a:t>Г6- СХЕМА НА ИЗПУСКАЩИТЕ УСТРОЙСТВА</a:t>
            </a:r>
            <a:r>
              <a:rPr lang="en-US" sz="1000" dirty="0" smtClean="0">
                <a:solidFill>
                  <a:srgbClr val="000000"/>
                </a:solidFill>
              </a:rPr>
              <a:t> </a:t>
            </a:r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9600"/>
            <a:ext cx="8915400" cy="31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" name="Freeform 58"/>
          <p:cNvSpPr/>
          <p:nvPr/>
        </p:nvSpPr>
        <p:spPr>
          <a:xfrm>
            <a:off x="160020" y="1140460"/>
            <a:ext cx="2811780" cy="1676400"/>
          </a:xfrm>
          <a:custGeom>
            <a:avLst/>
            <a:gdLst>
              <a:gd name="connsiteX0" fmla="*/ 723900 w 2811780"/>
              <a:gd name="connsiteY0" fmla="*/ 1676400 h 1676400"/>
              <a:gd name="connsiteX1" fmla="*/ 685800 w 2811780"/>
              <a:gd name="connsiteY1" fmla="*/ 1615440 h 1676400"/>
              <a:gd name="connsiteX2" fmla="*/ 137160 w 2811780"/>
              <a:gd name="connsiteY2" fmla="*/ 1592580 h 1676400"/>
              <a:gd name="connsiteX3" fmla="*/ 30480 w 2811780"/>
              <a:gd name="connsiteY3" fmla="*/ 1531620 h 1676400"/>
              <a:gd name="connsiteX4" fmla="*/ 0 w 2811780"/>
              <a:gd name="connsiteY4" fmla="*/ 1394460 h 1676400"/>
              <a:gd name="connsiteX5" fmla="*/ 243840 w 2811780"/>
              <a:gd name="connsiteY5" fmla="*/ 922020 h 1676400"/>
              <a:gd name="connsiteX6" fmla="*/ 297180 w 2811780"/>
              <a:gd name="connsiteY6" fmla="*/ 800100 h 1676400"/>
              <a:gd name="connsiteX7" fmla="*/ 320040 w 2811780"/>
              <a:gd name="connsiteY7" fmla="*/ 678180 h 1676400"/>
              <a:gd name="connsiteX8" fmla="*/ 647700 w 2811780"/>
              <a:gd name="connsiteY8" fmla="*/ 281940 h 1676400"/>
              <a:gd name="connsiteX9" fmla="*/ 1120140 w 2811780"/>
              <a:gd name="connsiteY9" fmla="*/ 167640 h 1676400"/>
              <a:gd name="connsiteX10" fmla="*/ 1363980 w 2811780"/>
              <a:gd name="connsiteY10" fmla="*/ 160020 h 1676400"/>
              <a:gd name="connsiteX11" fmla="*/ 2735580 w 2811780"/>
              <a:gd name="connsiteY11" fmla="*/ 0 h 1676400"/>
              <a:gd name="connsiteX12" fmla="*/ 2750820 w 2811780"/>
              <a:gd name="connsiteY12" fmla="*/ 30480 h 1676400"/>
              <a:gd name="connsiteX13" fmla="*/ 2811780 w 2811780"/>
              <a:gd name="connsiteY13" fmla="*/ 1440180 h 1676400"/>
              <a:gd name="connsiteX14" fmla="*/ 2179320 w 2811780"/>
              <a:gd name="connsiteY14" fmla="*/ 1417320 h 1676400"/>
              <a:gd name="connsiteX15" fmla="*/ 1783080 w 2811780"/>
              <a:gd name="connsiteY15" fmla="*/ 1485900 h 1676400"/>
              <a:gd name="connsiteX16" fmla="*/ 1363980 w 2811780"/>
              <a:gd name="connsiteY16" fmla="*/ 1554480 h 1676400"/>
              <a:gd name="connsiteX17" fmla="*/ 723900 w 2811780"/>
              <a:gd name="connsiteY17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11780" h="1676400">
                <a:moveTo>
                  <a:pt x="723900" y="1676400"/>
                </a:moveTo>
                <a:lnTo>
                  <a:pt x="685800" y="1615440"/>
                </a:lnTo>
                <a:lnTo>
                  <a:pt x="137160" y="1592580"/>
                </a:lnTo>
                <a:lnTo>
                  <a:pt x="30480" y="1531620"/>
                </a:lnTo>
                <a:lnTo>
                  <a:pt x="0" y="1394460"/>
                </a:lnTo>
                <a:lnTo>
                  <a:pt x="243840" y="922020"/>
                </a:lnTo>
                <a:lnTo>
                  <a:pt x="297180" y="800100"/>
                </a:lnTo>
                <a:lnTo>
                  <a:pt x="320040" y="678180"/>
                </a:lnTo>
                <a:lnTo>
                  <a:pt x="647700" y="281940"/>
                </a:lnTo>
                <a:lnTo>
                  <a:pt x="1120140" y="167640"/>
                </a:lnTo>
                <a:lnTo>
                  <a:pt x="1363980" y="160020"/>
                </a:lnTo>
                <a:lnTo>
                  <a:pt x="2735580" y="0"/>
                </a:lnTo>
                <a:lnTo>
                  <a:pt x="2750820" y="30480"/>
                </a:lnTo>
                <a:lnTo>
                  <a:pt x="2811780" y="1440180"/>
                </a:lnTo>
                <a:lnTo>
                  <a:pt x="2179320" y="1417320"/>
                </a:lnTo>
                <a:lnTo>
                  <a:pt x="1783080" y="1485900"/>
                </a:lnTo>
                <a:lnTo>
                  <a:pt x="1363980" y="1554480"/>
                </a:lnTo>
                <a:lnTo>
                  <a:pt x="723900" y="167640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4907280" y="1826260"/>
            <a:ext cx="4061460" cy="1744980"/>
          </a:xfrm>
          <a:custGeom>
            <a:avLst/>
            <a:gdLst>
              <a:gd name="connsiteX0" fmla="*/ 0 w 4061460"/>
              <a:gd name="connsiteY0" fmla="*/ 0 h 1744980"/>
              <a:gd name="connsiteX1" fmla="*/ 914400 w 4061460"/>
              <a:gd name="connsiteY1" fmla="*/ 22860 h 1744980"/>
              <a:gd name="connsiteX2" fmla="*/ 982980 w 4061460"/>
              <a:gd name="connsiteY2" fmla="*/ 198120 h 1744980"/>
              <a:gd name="connsiteX3" fmla="*/ 1470660 w 4061460"/>
              <a:gd name="connsiteY3" fmla="*/ 274320 h 1744980"/>
              <a:gd name="connsiteX4" fmla="*/ 1485900 w 4061460"/>
              <a:gd name="connsiteY4" fmla="*/ 365760 h 1744980"/>
              <a:gd name="connsiteX5" fmla="*/ 1752600 w 4061460"/>
              <a:gd name="connsiteY5" fmla="*/ 396240 h 1744980"/>
              <a:gd name="connsiteX6" fmla="*/ 1744980 w 4061460"/>
              <a:gd name="connsiteY6" fmla="*/ 457200 h 1744980"/>
              <a:gd name="connsiteX7" fmla="*/ 2941320 w 4061460"/>
              <a:gd name="connsiteY7" fmla="*/ 647700 h 1744980"/>
              <a:gd name="connsiteX8" fmla="*/ 3154680 w 4061460"/>
              <a:gd name="connsiteY8" fmla="*/ 594360 h 1744980"/>
              <a:gd name="connsiteX9" fmla="*/ 3162300 w 4061460"/>
              <a:gd name="connsiteY9" fmla="*/ 830580 h 1744980"/>
              <a:gd name="connsiteX10" fmla="*/ 3253740 w 4061460"/>
              <a:gd name="connsiteY10" fmla="*/ 815340 h 1744980"/>
              <a:gd name="connsiteX11" fmla="*/ 3253740 w 4061460"/>
              <a:gd name="connsiteY11" fmla="*/ 998220 h 1744980"/>
              <a:gd name="connsiteX12" fmla="*/ 3634740 w 4061460"/>
              <a:gd name="connsiteY12" fmla="*/ 967740 h 1744980"/>
              <a:gd name="connsiteX13" fmla="*/ 3627120 w 4061460"/>
              <a:gd name="connsiteY13" fmla="*/ 998220 h 1744980"/>
              <a:gd name="connsiteX14" fmla="*/ 3893820 w 4061460"/>
              <a:gd name="connsiteY14" fmla="*/ 960120 h 1744980"/>
              <a:gd name="connsiteX15" fmla="*/ 4061460 w 4061460"/>
              <a:gd name="connsiteY15" fmla="*/ 1615440 h 1744980"/>
              <a:gd name="connsiteX16" fmla="*/ 1485900 w 4061460"/>
              <a:gd name="connsiteY16" fmla="*/ 1744980 h 1744980"/>
              <a:gd name="connsiteX17" fmla="*/ 708660 w 4061460"/>
              <a:gd name="connsiteY17" fmla="*/ 1455420 h 1744980"/>
              <a:gd name="connsiteX18" fmla="*/ 7620 w 4061460"/>
              <a:gd name="connsiteY18" fmla="*/ 1264920 h 1744980"/>
              <a:gd name="connsiteX19" fmla="*/ 0 w 4061460"/>
              <a:gd name="connsiteY19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1460" h="1744980">
                <a:moveTo>
                  <a:pt x="0" y="0"/>
                </a:moveTo>
                <a:lnTo>
                  <a:pt x="914400" y="22860"/>
                </a:lnTo>
                <a:lnTo>
                  <a:pt x="982980" y="198120"/>
                </a:lnTo>
                <a:lnTo>
                  <a:pt x="1470660" y="274320"/>
                </a:lnTo>
                <a:lnTo>
                  <a:pt x="1485900" y="365760"/>
                </a:lnTo>
                <a:lnTo>
                  <a:pt x="1752600" y="396240"/>
                </a:lnTo>
                <a:lnTo>
                  <a:pt x="1744980" y="457200"/>
                </a:lnTo>
                <a:lnTo>
                  <a:pt x="2941320" y="647700"/>
                </a:lnTo>
                <a:lnTo>
                  <a:pt x="3154680" y="594360"/>
                </a:lnTo>
                <a:lnTo>
                  <a:pt x="3162300" y="830580"/>
                </a:lnTo>
                <a:lnTo>
                  <a:pt x="3253740" y="815340"/>
                </a:lnTo>
                <a:lnTo>
                  <a:pt x="3253740" y="998220"/>
                </a:lnTo>
                <a:lnTo>
                  <a:pt x="3634740" y="967740"/>
                </a:lnTo>
                <a:lnTo>
                  <a:pt x="3627120" y="998220"/>
                </a:lnTo>
                <a:lnTo>
                  <a:pt x="3893820" y="960120"/>
                </a:lnTo>
                <a:lnTo>
                  <a:pt x="4061460" y="1615440"/>
                </a:lnTo>
                <a:lnTo>
                  <a:pt x="1485900" y="1744980"/>
                </a:lnTo>
                <a:lnTo>
                  <a:pt x="708660" y="1455420"/>
                </a:lnTo>
                <a:lnTo>
                  <a:pt x="7620" y="126492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Freeform 61"/>
          <p:cNvSpPr/>
          <p:nvPr/>
        </p:nvSpPr>
        <p:spPr>
          <a:xfrm>
            <a:off x="4991100" y="2024380"/>
            <a:ext cx="190500" cy="982980"/>
          </a:xfrm>
          <a:custGeom>
            <a:avLst/>
            <a:gdLst>
              <a:gd name="connsiteX0" fmla="*/ 30480 w 190500"/>
              <a:gd name="connsiteY0" fmla="*/ 68580 h 982980"/>
              <a:gd name="connsiteX1" fmla="*/ 38100 w 190500"/>
              <a:gd name="connsiteY1" fmla="*/ 0 h 982980"/>
              <a:gd name="connsiteX2" fmla="*/ 129540 w 190500"/>
              <a:gd name="connsiteY2" fmla="*/ 22860 h 982980"/>
              <a:gd name="connsiteX3" fmla="*/ 137160 w 190500"/>
              <a:gd name="connsiteY3" fmla="*/ 91440 h 982980"/>
              <a:gd name="connsiteX4" fmla="*/ 190500 w 190500"/>
              <a:gd name="connsiteY4" fmla="*/ 83820 h 982980"/>
              <a:gd name="connsiteX5" fmla="*/ 160020 w 190500"/>
              <a:gd name="connsiteY5" fmla="*/ 982980 h 982980"/>
              <a:gd name="connsiteX6" fmla="*/ 0 w 190500"/>
              <a:gd name="connsiteY6" fmla="*/ 952500 h 982980"/>
              <a:gd name="connsiteX7" fmla="*/ 30480 w 190500"/>
              <a:gd name="connsiteY7" fmla="*/ 685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00" h="982980">
                <a:moveTo>
                  <a:pt x="30480" y="68580"/>
                </a:moveTo>
                <a:lnTo>
                  <a:pt x="38100" y="0"/>
                </a:lnTo>
                <a:lnTo>
                  <a:pt x="129540" y="22860"/>
                </a:lnTo>
                <a:lnTo>
                  <a:pt x="137160" y="91440"/>
                </a:lnTo>
                <a:lnTo>
                  <a:pt x="190500" y="83820"/>
                </a:lnTo>
                <a:lnTo>
                  <a:pt x="160020" y="982980"/>
                </a:lnTo>
                <a:lnTo>
                  <a:pt x="0" y="952500"/>
                </a:lnTo>
                <a:lnTo>
                  <a:pt x="30480" y="685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Freeform 68"/>
          <p:cNvSpPr/>
          <p:nvPr/>
        </p:nvSpPr>
        <p:spPr>
          <a:xfrm>
            <a:off x="5158740" y="2847340"/>
            <a:ext cx="792480" cy="251460"/>
          </a:xfrm>
          <a:custGeom>
            <a:avLst/>
            <a:gdLst>
              <a:gd name="connsiteX0" fmla="*/ 22860 w 792480"/>
              <a:gd name="connsiteY0" fmla="*/ 0 h 251460"/>
              <a:gd name="connsiteX1" fmla="*/ 0 w 792480"/>
              <a:gd name="connsiteY1" fmla="*/ 175260 h 251460"/>
              <a:gd name="connsiteX2" fmla="*/ 777240 w 792480"/>
              <a:gd name="connsiteY2" fmla="*/ 251460 h 251460"/>
              <a:gd name="connsiteX3" fmla="*/ 792480 w 792480"/>
              <a:gd name="connsiteY3" fmla="*/ 91440 h 251460"/>
              <a:gd name="connsiteX4" fmla="*/ 22860 w 792480"/>
              <a:gd name="connsiteY4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" h="251460">
                <a:moveTo>
                  <a:pt x="22860" y="0"/>
                </a:moveTo>
                <a:lnTo>
                  <a:pt x="0" y="175260"/>
                </a:lnTo>
                <a:lnTo>
                  <a:pt x="777240" y="251460"/>
                </a:lnTo>
                <a:lnTo>
                  <a:pt x="792480" y="91440"/>
                </a:lnTo>
                <a:lnTo>
                  <a:pt x="2286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Freeform 69"/>
          <p:cNvSpPr/>
          <p:nvPr/>
        </p:nvSpPr>
        <p:spPr>
          <a:xfrm>
            <a:off x="5890260" y="3022600"/>
            <a:ext cx="2971800" cy="289560"/>
          </a:xfrm>
          <a:custGeom>
            <a:avLst/>
            <a:gdLst>
              <a:gd name="connsiteX0" fmla="*/ 0 w 2971800"/>
              <a:gd name="connsiteY0" fmla="*/ 91440 h 289560"/>
              <a:gd name="connsiteX1" fmla="*/ 22860 w 2971800"/>
              <a:gd name="connsiteY1" fmla="*/ 289560 h 289560"/>
              <a:gd name="connsiteX2" fmla="*/ 2971800 w 2971800"/>
              <a:gd name="connsiteY2" fmla="*/ 228600 h 289560"/>
              <a:gd name="connsiteX3" fmla="*/ 2956560 w 2971800"/>
              <a:gd name="connsiteY3" fmla="*/ 0 h 289560"/>
              <a:gd name="connsiteX4" fmla="*/ 1645920 w 2971800"/>
              <a:gd name="connsiteY4" fmla="*/ 0 h 289560"/>
              <a:gd name="connsiteX5" fmla="*/ 1645920 w 2971800"/>
              <a:gd name="connsiteY5" fmla="*/ 60960 h 289560"/>
              <a:gd name="connsiteX6" fmla="*/ 0 w 2971800"/>
              <a:gd name="connsiteY6" fmla="*/ 9144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1800" h="289560">
                <a:moveTo>
                  <a:pt x="0" y="91440"/>
                </a:moveTo>
                <a:lnTo>
                  <a:pt x="22860" y="289560"/>
                </a:lnTo>
                <a:lnTo>
                  <a:pt x="2971800" y="228600"/>
                </a:lnTo>
                <a:lnTo>
                  <a:pt x="2956560" y="0"/>
                </a:lnTo>
                <a:lnTo>
                  <a:pt x="1645920" y="0"/>
                </a:lnTo>
                <a:lnTo>
                  <a:pt x="1645920" y="60960"/>
                </a:lnTo>
                <a:lnTo>
                  <a:pt x="0" y="914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eform 76"/>
          <p:cNvSpPr/>
          <p:nvPr/>
        </p:nvSpPr>
        <p:spPr>
          <a:xfrm>
            <a:off x="6400800" y="2222500"/>
            <a:ext cx="266700" cy="114300"/>
          </a:xfrm>
          <a:custGeom>
            <a:avLst/>
            <a:gdLst>
              <a:gd name="connsiteX0" fmla="*/ 7620 w 266700"/>
              <a:gd name="connsiteY0" fmla="*/ 0 h 114300"/>
              <a:gd name="connsiteX1" fmla="*/ 0 w 266700"/>
              <a:gd name="connsiteY1" fmla="*/ 83820 h 114300"/>
              <a:gd name="connsiteX2" fmla="*/ 251460 w 266700"/>
              <a:gd name="connsiteY2" fmla="*/ 114300 h 114300"/>
              <a:gd name="connsiteX3" fmla="*/ 266700 w 266700"/>
              <a:gd name="connsiteY3" fmla="*/ 15240 h 114300"/>
              <a:gd name="connsiteX4" fmla="*/ 7620 w 2667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14300">
                <a:moveTo>
                  <a:pt x="7620" y="0"/>
                </a:moveTo>
                <a:lnTo>
                  <a:pt x="0" y="83820"/>
                </a:lnTo>
                <a:lnTo>
                  <a:pt x="251460" y="114300"/>
                </a:lnTo>
                <a:lnTo>
                  <a:pt x="266700" y="15240"/>
                </a:lnTo>
                <a:lnTo>
                  <a:pt x="762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Freeform 77"/>
          <p:cNvSpPr/>
          <p:nvPr/>
        </p:nvSpPr>
        <p:spPr>
          <a:xfrm>
            <a:off x="6118860" y="2641600"/>
            <a:ext cx="1965960" cy="289560"/>
          </a:xfrm>
          <a:custGeom>
            <a:avLst/>
            <a:gdLst>
              <a:gd name="connsiteX0" fmla="*/ 0 w 1965960"/>
              <a:gd name="connsiteY0" fmla="*/ 99060 h 289560"/>
              <a:gd name="connsiteX1" fmla="*/ 1958340 w 1965960"/>
              <a:gd name="connsiteY1" fmla="*/ 0 h 289560"/>
              <a:gd name="connsiteX2" fmla="*/ 1965960 w 1965960"/>
              <a:gd name="connsiteY2" fmla="*/ 198120 h 289560"/>
              <a:gd name="connsiteX3" fmla="*/ 7620 w 1965960"/>
              <a:gd name="connsiteY3" fmla="*/ 289560 h 289560"/>
              <a:gd name="connsiteX4" fmla="*/ 0 w 1965960"/>
              <a:gd name="connsiteY4" fmla="*/ 990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0" h="289560">
                <a:moveTo>
                  <a:pt x="0" y="99060"/>
                </a:moveTo>
                <a:lnTo>
                  <a:pt x="1958340" y="0"/>
                </a:lnTo>
                <a:lnTo>
                  <a:pt x="1965960" y="198120"/>
                </a:lnTo>
                <a:lnTo>
                  <a:pt x="7620" y="289560"/>
                </a:lnTo>
                <a:lnTo>
                  <a:pt x="0" y="990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Straight Connector 78"/>
          <p:cNvCxnSpPr/>
          <p:nvPr/>
        </p:nvCxnSpPr>
        <p:spPr>
          <a:xfrm>
            <a:off x="7315200" y="2641600"/>
            <a:ext cx="0" cy="2324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7810500" y="2641600"/>
            <a:ext cx="0" cy="205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Flowchart: Connector 80"/>
          <p:cNvSpPr/>
          <p:nvPr/>
        </p:nvSpPr>
        <p:spPr>
          <a:xfrm>
            <a:off x="4953000" y="21082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82" name="Flowchart: Connector 81"/>
          <p:cNvSpPr/>
          <p:nvPr/>
        </p:nvSpPr>
        <p:spPr>
          <a:xfrm>
            <a:off x="5181600" y="28397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83" name="Flowchart: Connector 82"/>
          <p:cNvSpPr/>
          <p:nvPr/>
        </p:nvSpPr>
        <p:spPr>
          <a:xfrm>
            <a:off x="6934200" y="308356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84" name="Flowchart: Connector 83"/>
          <p:cNvSpPr/>
          <p:nvPr/>
        </p:nvSpPr>
        <p:spPr>
          <a:xfrm>
            <a:off x="8092440" y="30302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7536180" y="3098800"/>
            <a:ext cx="7620" cy="1752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Flowchart: Connector 86"/>
          <p:cNvSpPr/>
          <p:nvPr/>
        </p:nvSpPr>
        <p:spPr>
          <a:xfrm>
            <a:off x="6553200" y="269875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89" name="Flowchart: Connector 88"/>
          <p:cNvSpPr/>
          <p:nvPr/>
        </p:nvSpPr>
        <p:spPr>
          <a:xfrm>
            <a:off x="742950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8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1" name="Flowchart: Connector 90"/>
          <p:cNvSpPr/>
          <p:nvPr/>
        </p:nvSpPr>
        <p:spPr>
          <a:xfrm>
            <a:off x="785622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7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 rot="1313997">
            <a:off x="5478780" y="2098411"/>
            <a:ext cx="89916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Flowchart: Connector 92"/>
          <p:cNvSpPr/>
          <p:nvPr/>
        </p:nvSpPr>
        <p:spPr>
          <a:xfrm>
            <a:off x="5775960" y="2062480"/>
            <a:ext cx="228600" cy="21717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95" name="Rectangle 94"/>
          <p:cNvSpPr/>
          <p:nvPr/>
        </p:nvSpPr>
        <p:spPr>
          <a:xfrm>
            <a:off x="6343650" y="21082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10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6846570" y="225679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97" name="Freeform 96"/>
          <p:cNvSpPr/>
          <p:nvPr/>
        </p:nvSpPr>
        <p:spPr>
          <a:xfrm>
            <a:off x="6667500" y="2283460"/>
            <a:ext cx="800100" cy="251460"/>
          </a:xfrm>
          <a:custGeom>
            <a:avLst/>
            <a:gdLst>
              <a:gd name="connsiteX0" fmla="*/ 0 w 800100"/>
              <a:gd name="connsiteY0" fmla="*/ 0 h 251460"/>
              <a:gd name="connsiteX1" fmla="*/ 800100 w 800100"/>
              <a:gd name="connsiteY1" fmla="*/ 137160 h 251460"/>
              <a:gd name="connsiteX2" fmla="*/ 762000 w 800100"/>
              <a:gd name="connsiteY2" fmla="*/ 251460 h 251460"/>
              <a:gd name="connsiteX3" fmla="*/ 312420 w 800100"/>
              <a:gd name="connsiteY3" fmla="*/ 190500 h 251460"/>
              <a:gd name="connsiteX4" fmla="*/ 312420 w 800100"/>
              <a:gd name="connsiteY4" fmla="*/ 190500 h 251460"/>
              <a:gd name="connsiteX5" fmla="*/ 7620 w 800100"/>
              <a:gd name="connsiteY5" fmla="*/ 182880 h 251460"/>
              <a:gd name="connsiteX6" fmla="*/ 0 w 800100"/>
              <a:gd name="connsiteY6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251460">
                <a:moveTo>
                  <a:pt x="0" y="0"/>
                </a:moveTo>
                <a:lnTo>
                  <a:pt x="800100" y="137160"/>
                </a:lnTo>
                <a:lnTo>
                  <a:pt x="762000" y="251460"/>
                </a:lnTo>
                <a:lnTo>
                  <a:pt x="312420" y="190500"/>
                </a:lnTo>
                <a:lnTo>
                  <a:pt x="312420" y="190500"/>
                </a:lnTo>
                <a:lnTo>
                  <a:pt x="7620" y="18288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160020" y="3886199"/>
            <a:ext cx="4831080" cy="198120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000" dirty="0" smtClean="0">
                <a:solidFill>
                  <a:schemeClr val="tx1"/>
                </a:solidFill>
              </a:rPr>
              <a:t>Хале 1: 10 бр.вентилатори х 44 700 </a:t>
            </a:r>
            <a:r>
              <a:rPr lang="en-US" sz="1000" dirty="0" smtClean="0">
                <a:solidFill>
                  <a:schemeClr val="tx1"/>
                </a:solidFill>
              </a:rPr>
              <a:t>Nm3/h</a:t>
            </a:r>
            <a:r>
              <a:rPr lang="bg-BG" sz="1000" dirty="0" smtClean="0">
                <a:solidFill>
                  <a:schemeClr val="tx1"/>
                </a:solidFill>
              </a:rPr>
              <a:t> и 3 бр.вентилатори х 12 000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  <a:r>
              <a:rPr lang="en-US" sz="1000" dirty="0" smtClean="0">
                <a:solidFill>
                  <a:schemeClr val="tx1"/>
                </a:solidFill>
              </a:rPr>
              <a:t>Nm3/h</a:t>
            </a:r>
            <a:endParaRPr lang="bg-BG" sz="1000" dirty="0" smtClean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Хале </a:t>
            </a:r>
            <a:r>
              <a:rPr lang="bg-BG" sz="1000" dirty="0" smtClean="0">
                <a:solidFill>
                  <a:schemeClr val="tx1"/>
                </a:solidFill>
              </a:rPr>
              <a:t>3: </a:t>
            </a:r>
            <a:r>
              <a:rPr lang="bg-BG" sz="1000" dirty="0">
                <a:solidFill>
                  <a:schemeClr val="tx1"/>
                </a:solidFill>
              </a:rPr>
              <a:t>10 бр.вентилатори х 44 700 </a:t>
            </a:r>
            <a:r>
              <a:rPr lang="en-US" sz="1000" dirty="0">
                <a:solidFill>
                  <a:schemeClr val="tx1"/>
                </a:solidFill>
              </a:rPr>
              <a:t>Nm3/h</a:t>
            </a:r>
            <a:r>
              <a:rPr lang="bg-BG" sz="1000" dirty="0">
                <a:solidFill>
                  <a:schemeClr val="tx1"/>
                </a:solidFill>
              </a:rPr>
              <a:t> и </a:t>
            </a:r>
            <a:r>
              <a:rPr lang="bg-BG" sz="1000" dirty="0" smtClean="0">
                <a:solidFill>
                  <a:schemeClr val="tx1"/>
                </a:solidFill>
              </a:rPr>
              <a:t>6 </a:t>
            </a:r>
            <a:r>
              <a:rPr lang="bg-BG" sz="1000" dirty="0">
                <a:solidFill>
                  <a:schemeClr val="tx1"/>
                </a:solidFill>
              </a:rPr>
              <a:t>бр.вентилатори х 12 000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  <a:r>
              <a:rPr lang="en-US" sz="1000" dirty="0" smtClean="0">
                <a:solidFill>
                  <a:schemeClr val="tx1"/>
                </a:solidFill>
              </a:rPr>
              <a:t>Nm3/h</a:t>
            </a:r>
            <a:endParaRPr lang="bg-BG" sz="1000" dirty="0" smtClean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Хале </a:t>
            </a:r>
            <a:r>
              <a:rPr lang="bg-BG" sz="1000" dirty="0" smtClean="0">
                <a:solidFill>
                  <a:schemeClr val="tx1"/>
                </a:solidFill>
              </a:rPr>
              <a:t>4: 14 </a:t>
            </a:r>
            <a:r>
              <a:rPr lang="bg-BG" sz="1000" dirty="0">
                <a:solidFill>
                  <a:schemeClr val="tx1"/>
                </a:solidFill>
              </a:rPr>
              <a:t>бр.вентилатори х </a:t>
            </a:r>
            <a:r>
              <a:rPr lang="bg-BG" sz="1000" dirty="0" smtClean="0">
                <a:solidFill>
                  <a:schemeClr val="tx1"/>
                </a:solidFill>
              </a:rPr>
              <a:t>38 000 </a:t>
            </a:r>
            <a:r>
              <a:rPr lang="en-US" sz="1000" dirty="0">
                <a:solidFill>
                  <a:schemeClr val="tx1"/>
                </a:solidFill>
              </a:rPr>
              <a:t>Nm3/h</a:t>
            </a:r>
            <a:r>
              <a:rPr lang="bg-BG" sz="1000" dirty="0">
                <a:solidFill>
                  <a:schemeClr val="tx1"/>
                </a:solidFill>
              </a:rPr>
              <a:t> и </a:t>
            </a:r>
            <a:r>
              <a:rPr lang="bg-BG" sz="1000" dirty="0" smtClean="0">
                <a:solidFill>
                  <a:schemeClr val="tx1"/>
                </a:solidFill>
              </a:rPr>
              <a:t>4 </a:t>
            </a:r>
            <a:r>
              <a:rPr lang="bg-BG" sz="1000" dirty="0">
                <a:solidFill>
                  <a:schemeClr val="tx1"/>
                </a:solidFill>
              </a:rPr>
              <a:t>бр.вентилатори х </a:t>
            </a:r>
            <a:r>
              <a:rPr lang="bg-BG" sz="1000" dirty="0" smtClean="0">
                <a:solidFill>
                  <a:schemeClr val="tx1"/>
                </a:solidFill>
              </a:rPr>
              <a:t>20 </a:t>
            </a:r>
            <a:r>
              <a:rPr lang="bg-BG" sz="1000" dirty="0">
                <a:solidFill>
                  <a:schemeClr val="tx1"/>
                </a:solidFill>
              </a:rPr>
              <a:t>000</a:t>
            </a:r>
            <a:r>
              <a:rPr lang="en-US" sz="1000" dirty="0">
                <a:solidFill>
                  <a:schemeClr val="tx1"/>
                </a:solidFill>
              </a:rPr>
              <a:t> </a:t>
            </a:r>
            <a:r>
              <a:rPr lang="en-US" sz="1000" dirty="0" smtClean="0">
                <a:solidFill>
                  <a:schemeClr val="tx1"/>
                </a:solidFill>
              </a:rPr>
              <a:t>Nm3/h</a:t>
            </a:r>
            <a:endParaRPr lang="bg-BG" sz="1000" dirty="0" smtClean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Хале </a:t>
            </a:r>
            <a:r>
              <a:rPr lang="bg-BG" sz="1000" dirty="0" smtClean="0">
                <a:solidFill>
                  <a:schemeClr val="tx1"/>
                </a:solidFill>
              </a:rPr>
              <a:t>5: 15 </a:t>
            </a:r>
            <a:r>
              <a:rPr lang="bg-BG" sz="1000" dirty="0">
                <a:solidFill>
                  <a:schemeClr val="tx1"/>
                </a:solidFill>
              </a:rPr>
              <a:t>бр.вентилатори х 38 000 </a:t>
            </a:r>
            <a:r>
              <a:rPr lang="en-US" sz="1000" dirty="0" smtClean="0">
                <a:solidFill>
                  <a:schemeClr val="tx1"/>
                </a:solidFill>
              </a:rPr>
              <a:t>Nm3/h</a:t>
            </a:r>
            <a:endParaRPr lang="bg-BG" sz="1000" dirty="0" smtClean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Хале </a:t>
            </a:r>
            <a:r>
              <a:rPr lang="bg-BG" sz="1000" dirty="0" smtClean="0">
                <a:solidFill>
                  <a:schemeClr val="tx1"/>
                </a:solidFill>
              </a:rPr>
              <a:t>6: 16 </a:t>
            </a:r>
            <a:r>
              <a:rPr lang="bg-BG" sz="1000" dirty="0">
                <a:solidFill>
                  <a:schemeClr val="tx1"/>
                </a:solidFill>
              </a:rPr>
              <a:t>бр.вентилатори х 38 000 </a:t>
            </a:r>
            <a:r>
              <a:rPr lang="en-US" sz="1000" dirty="0">
                <a:solidFill>
                  <a:schemeClr val="tx1"/>
                </a:solidFill>
              </a:rPr>
              <a:t>Nm3/h</a:t>
            </a:r>
            <a:r>
              <a:rPr lang="bg-BG" sz="1000" dirty="0">
                <a:solidFill>
                  <a:schemeClr val="tx1"/>
                </a:solidFill>
              </a:rPr>
              <a:t> </a:t>
            </a:r>
            <a:endParaRPr lang="bg-BG" sz="1000" dirty="0" smtClean="0">
              <a:solidFill>
                <a:schemeClr val="tx1"/>
              </a:solidFill>
            </a:endParaRPr>
          </a:p>
          <a:p>
            <a:r>
              <a:rPr lang="bg-BG" sz="1000" dirty="0" smtClean="0">
                <a:solidFill>
                  <a:schemeClr val="tx1"/>
                </a:solidFill>
              </a:rPr>
              <a:t>Хале 7: 20 </a:t>
            </a:r>
            <a:r>
              <a:rPr lang="bg-BG" sz="1000" dirty="0">
                <a:solidFill>
                  <a:schemeClr val="tx1"/>
                </a:solidFill>
              </a:rPr>
              <a:t>бр.вентилатори х 38 000 </a:t>
            </a:r>
            <a:r>
              <a:rPr lang="en-US" sz="1000" dirty="0">
                <a:solidFill>
                  <a:schemeClr val="tx1"/>
                </a:solidFill>
              </a:rPr>
              <a:t>Nm3/h</a:t>
            </a:r>
            <a:r>
              <a:rPr lang="bg-BG" sz="1000" dirty="0">
                <a:solidFill>
                  <a:schemeClr val="tx1"/>
                </a:solidFill>
              </a:rPr>
              <a:t> </a:t>
            </a:r>
            <a:endParaRPr lang="bg-BG" sz="1000" dirty="0" smtClean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Хале </a:t>
            </a:r>
            <a:r>
              <a:rPr lang="bg-BG" sz="1000" dirty="0" smtClean="0">
                <a:solidFill>
                  <a:schemeClr val="tx1"/>
                </a:solidFill>
              </a:rPr>
              <a:t>8: 25 </a:t>
            </a:r>
            <a:r>
              <a:rPr lang="bg-BG" sz="1000" dirty="0">
                <a:solidFill>
                  <a:schemeClr val="tx1"/>
                </a:solidFill>
              </a:rPr>
              <a:t>бр.вентилатори х 38 000 </a:t>
            </a:r>
            <a:r>
              <a:rPr lang="en-US" sz="1000" dirty="0">
                <a:solidFill>
                  <a:schemeClr val="tx1"/>
                </a:solidFill>
              </a:rPr>
              <a:t>Nm3/h</a:t>
            </a:r>
            <a:r>
              <a:rPr lang="bg-BG" sz="1000" dirty="0">
                <a:solidFill>
                  <a:schemeClr val="tx1"/>
                </a:solidFill>
              </a:rPr>
              <a:t> </a:t>
            </a:r>
            <a:endParaRPr lang="bg-BG" sz="1000" dirty="0" smtClean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Хале </a:t>
            </a:r>
            <a:r>
              <a:rPr lang="bg-BG" sz="1000" dirty="0" smtClean="0">
                <a:solidFill>
                  <a:schemeClr val="tx1"/>
                </a:solidFill>
              </a:rPr>
              <a:t>9: </a:t>
            </a:r>
            <a:r>
              <a:rPr lang="bg-BG" sz="1000" dirty="0">
                <a:solidFill>
                  <a:schemeClr val="tx1"/>
                </a:solidFill>
              </a:rPr>
              <a:t>25 бр.вентилатори х 38 000 </a:t>
            </a:r>
            <a:r>
              <a:rPr lang="en-US" sz="1000" dirty="0" smtClean="0">
                <a:solidFill>
                  <a:schemeClr val="tx1"/>
                </a:solidFill>
              </a:rPr>
              <a:t>Nm3/h</a:t>
            </a:r>
            <a:endParaRPr lang="bg-BG" sz="1000" dirty="0" smtClean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Хале </a:t>
            </a:r>
            <a:r>
              <a:rPr lang="bg-BG" sz="1000" dirty="0" smtClean="0">
                <a:solidFill>
                  <a:schemeClr val="tx1"/>
                </a:solidFill>
              </a:rPr>
              <a:t>10: </a:t>
            </a:r>
            <a:r>
              <a:rPr lang="bg-BG" sz="1000" dirty="0">
                <a:solidFill>
                  <a:schemeClr val="tx1"/>
                </a:solidFill>
              </a:rPr>
              <a:t>25 бр.вентилатори х 38 000 </a:t>
            </a:r>
            <a:r>
              <a:rPr lang="en-US" sz="1000" dirty="0">
                <a:solidFill>
                  <a:schemeClr val="tx1"/>
                </a:solidFill>
              </a:rPr>
              <a:t>Nm3/h</a:t>
            </a:r>
            <a:r>
              <a:rPr lang="bg-BG" sz="1000" dirty="0">
                <a:solidFill>
                  <a:schemeClr val="tx1"/>
                </a:solidFill>
              </a:rPr>
              <a:t> </a:t>
            </a:r>
            <a:endParaRPr lang="bg-BG" sz="1000" dirty="0" smtClean="0">
              <a:solidFill>
                <a:schemeClr val="tx1"/>
              </a:solidFill>
            </a:endParaRPr>
          </a:p>
          <a:p>
            <a:r>
              <a:rPr lang="bg-BG" sz="1000" dirty="0">
                <a:solidFill>
                  <a:schemeClr val="tx1"/>
                </a:solidFill>
              </a:rPr>
              <a:t>Хале </a:t>
            </a:r>
            <a:r>
              <a:rPr lang="bg-BG" sz="1000" dirty="0" smtClean="0">
                <a:solidFill>
                  <a:schemeClr val="tx1"/>
                </a:solidFill>
              </a:rPr>
              <a:t>11: </a:t>
            </a:r>
            <a:r>
              <a:rPr lang="bg-BG" sz="1000" dirty="0">
                <a:solidFill>
                  <a:schemeClr val="tx1"/>
                </a:solidFill>
              </a:rPr>
              <a:t>25 бр.вентилатори х 38 000 </a:t>
            </a:r>
            <a:r>
              <a:rPr lang="en-US" sz="1000" dirty="0">
                <a:solidFill>
                  <a:schemeClr val="tx1"/>
                </a:solidFill>
              </a:rPr>
              <a:t>Nm3/h</a:t>
            </a:r>
            <a:r>
              <a:rPr lang="bg-BG" sz="1000" dirty="0">
                <a:solidFill>
                  <a:schemeClr val="tx1"/>
                </a:solidFill>
              </a:rPr>
              <a:t> 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 rot="7314170">
            <a:off x="125676" y="1922702"/>
            <a:ext cx="1120247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 rot="5066489">
            <a:off x="1976415" y="18615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 rot="5066489">
            <a:off x="1686228" y="190067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 rot="5066489">
            <a:off x="971202" y="196938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 rot="5066489">
            <a:off x="1276002" y="19377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529590" y="19050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1295400" y="2000781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2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1604010" y="197993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3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07" name="Rectangle 106"/>
          <p:cNvSpPr/>
          <p:nvPr/>
        </p:nvSpPr>
        <p:spPr>
          <a:xfrm>
            <a:off x="2001214" y="195072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2309824" y="1943842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 rot="4994392">
            <a:off x="864043" y="2158983"/>
            <a:ext cx="479813" cy="3287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986790" y="21844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6</a:t>
            </a:r>
            <a:endParaRPr lang="en-US" sz="800" b="1" dirty="0">
              <a:solidFill>
                <a:schemeClr val="tx1"/>
              </a:solidFill>
            </a:endParaRPr>
          </a:p>
        </p:txBody>
      </p:sp>
      <p:cxnSp>
        <p:nvCxnSpPr>
          <p:cNvPr id="5" name="Straight Connector 4"/>
          <p:cNvCxnSpPr>
            <a:stCxn id="62" idx="0"/>
          </p:cNvCxnSpPr>
          <p:nvPr/>
        </p:nvCxnSpPr>
        <p:spPr>
          <a:xfrm flipH="1">
            <a:off x="4991100" y="2092960"/>
            <a:ext cx="30480" cy="88011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endCxn id="95" idx="1"/>
          </p:cNvCxnSpPr>
          <p:nvPr/>
        </p:nvCxnSpPr>
        <p:spPr>
          <a:xfrm>
            <a:off x="5554980" y="1922780"/>
            <a:ext cx="788670" cy="33782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70" idx="2"/>
          </p:cNvCxnSpPr>
          <p:nvPr/>
        </p:nvCxnSpPr>
        <p:spPr>
          <a:xfrm flipH="1">
            <a:off x="5951220" y="3251200"/>
            <a:ext cx="2910840" cy="6985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6103620" y="2744470"/>
            <a:ext cx="0" cy="19812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flipH="1">
            <a:off x="304799" y="1484837"/>
            <a:ext cx="607700" cy="96760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1295400" y="1592710"/>
            <a:ext cx="98114" cy="96760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1792273" y="1546992"/>
            <a:ext cx="98114" cy="96760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2023447" y="1546992"/>
            <a:ext cx="98114" cy="96760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2486336" y="1494390"/>
            <a:ext cx="98114" cy="96760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191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4" name="Текстово поле 12"/>
          <p:cNvSpPr txBox="1">
            <a:spLocks noChangeArrowheads="1"/>
          </p:cNvSpPr>
          <p:nvPr/>
        </p:nvSpPr>
        <p:spPr bwMode="auto">
          <a:xfrm>
            <a:off x="381000" y="6445250"/>
            <a:ext cx="8077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1000" dirty="0"/>
              <a:t>ПРИЛОЖЕНИЕ </a:t>
            </a:r>
            <a:r>
              <a:rPr lang="bg-BG" sz="1000" dirty="0" smtClean="0"/>
              <a:t>Г7 – СХЕМА НА МЕСТАТА </a:t>
            </a:r>
            <a:r>
              <a:rPr lang="bg-BG" sz="1000" dirty="0"/>
              <a:t>С ВЪЗМОЖНА ПОЯВА НА НЕОРГАНИЗИРАНИ ЕМИСИИ И НЕПРИЯТНИ МИРИЗМИ</a:t>
            </a:r>
            <a:endParaRPr lang="en-US" sz="1000" dirty="0"/>
          </a:p>
        </p:txBody>
      </p:sp>
      <p:pic>
        <p:nvPicPr>
          <p:cNvPr id="7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609600"/>
            <a:ext cx="8915400" cy="31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6" name="Freeform 95"/>
          <p:cNvSpPr/>
          <p:nvPr/>
        </p:nvSpPr>
        <p:spPr>
          <a:xfrm>
            <a:off x="160020" y="1140460"/>
            <a:ext cx="2811780" cy="1676400"/>
          </a:xfrm>
          <a:custGeom>
            <a:avLst/>
            <a:gdLst>
              <a:gd name="connsiteX0" fmla="*/ 723900 w 2811780"/>
              <a:gd name="connsiteY0" fmla="*/ 1676400 h 1676400"/>
              <a:gd name="connsiteX1" fmla="*/ 685800 w 2811780"/>
              <a:gd name="connsiteY1" fmla="*/ 1615440 h 1676400"/>
              <a:gd name="connsiteX2" fmla="*/ 137160 w 2811780"/>
              <a:gd name="connsiteY2" fmla="*/ 1592580 h 1676400"/>
              <a:gd name="connsiteX3" fmla="*/ 30480 w 2811780"/>
              <a:gd name="connsiteY3" fmla="*/ 1531620 h 1676400"/>
              <a:gd name="connsiteX4" fmla="*/ 0 w 2811780"/>
              <a:gd name="connsiteY4" fmla="*/ 1394460 h 1676400"/>
              <a:gd name="connsiteX5" fmla="*/ 243840 w 2811780"/>
              <a:gd name="connsiteY5" fmla="*/ 922020 h 1676400"/>
              <a:gd name="connsiteX6" fmla="*/ 297180 w 2811780"/>
              <a:gd name="connsiteY6" fmla="*/ 800100 h 1676400"/>
              <a:gd name="connsiteX7" fmla="*/ 320040 w 2811780"/>
              <a:gd name="connsiteY7" fmla="*/ 678180 h 1676400"/>
              <a:gd name="connsiteX8" fmla="*/ 647700 w 2811780"/>
              <a:gd name="connsiteY8" fmla="*/ 281940 h 1676400"/>
              <a:gd name="connsiteX9" fmla="*/ 1120140 w 2811780"/>
              <a:gd name="connsiteY9" fmla="*/ 167640 h 1676400"/>
              <a:gd name="connsiteX10" fmla="*/ 1363980 w 2811780"/>
              <a:gd name="connsiteY10" fmla="*/ 160020 h 1676400"/>
              <a:gd name="connsiteX11" fmla="*/ 2735580 w 2811780"/>
              <a:gd name="connsiteY11" fmla="*/ 0 h 1676400"/>
              <a:gd name="connsiteX12" fmla="*/ 2750820 w 2811780"/>
              <a:gd name="connsiteY12" fmla="*/ 30480 h 1676400"/>
              <a:gd name="connsiteX13" fmla="*/ 2811780 w 2811780"/>
              <a:gd name="connsiteY13" fmla="*/ 1440180 h 1676400"/>
              <a:gd name="connsiteX14" fmla="*/ 2179320 w 2811780"/>
              <a:gd name="connsiteY14" fmla="*/ 1417320 h 1676400"/>
              <a:gd name="connsiteX15" fmla="*/ 1783080 w 2811780"/>
              <a:gd name="connsiteY15" fmla="*/ 1485900 h 1676400"/>
              <a:gd name="connsiteX16" fmla="*/ 1363980 w 2811780"/>
              <a:gd name="connsiteY16" fmla="*/ 1554480 h 1676400"/>
              <a:gd name="connsiteX17" fmla="*/ 723900 w 2811780"/>
              <a:gd name="connsiteY17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11780" h="1676400">
                <a:moveTo>
                  <a:pt x="723900" y="1676400"/>
                </a:moveTo>
                <a:lnTo>
                  <a:pt x="685800" y="1615440"/>
                </a:lnTo>
                <a:lnTo>
                  <a:pt x="137160" y="1592580"/>
                </a:lnTo>
                <a:lnTo>
                  <a:pt x="30480" y="1531620"/>
                </a:lnTo>
                <a:lnTo>
                  <a:pt x="0" y="1394460"/>
                </a:lnTo>
                <a:lnTo>
                  <a:pt x="243840" y="922020"/>
                </a:lnTo>
                <a:lnTo>
                  <a:pt x="297180" y="800100"/>
                </a:lnTo>
                <a:lnTo>
                  <a:pt x="320040" y="678180"/>
                </a:lnTo>
                <a:lnTo>
                  <a:pt x="647700" y="281940"/>
                </a:lnTo>
                <a:lnTo>
                  <a:pt x="1120140" y="167640"/>
                </a:lnTo>
                <a:lnTo>
                  <a:pt x="1363980" y="160020"/>
                </a:lnTo>
                <a:lnTo>
                  <a:pt x="2735580" y="0"/>
                </a:lnTo>
                <a:lnTo>
                  <a:pt x="2750820" y="30480"/>
                </a:lnTo>
                <a:lnTo>
                  <a:pt x="2811780" y="1440180"/>
                </a:lnTo>
                <a:lnTo>
                  <a:pt x="2179320" y="1417320"/>
                </a:lnTo>
                <a:lnTo>
                  <a:pt x="1783080" y="1485900"/>
                </a:lnTo>
                <a:lnTo>
                  <a:pt x="1363980" y="1554480"/>
                </a:lnTo>
                <a:lnTo>
                  <a:pt x="723900" y="167640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Freeform 96"/>
          <p:cNvSpPr/>
          <p:nvPr/>
        </p:nvSpPr>
        <p:spPr>
          <a:xfrm>
            <a:off x="4907280" y="1826260"/>
            <a:ext cx="4061460" cy="1744980"/>
          </a:xfrm>
          <a:custGeom>
            <a:avLst/>
            <a:gdLst>
              <a:gd name="connsiteX0" fmla="*/ 0 w 4061460"/>
              <a:gd name="connsiteY0" fmla="*/ 0 h 1744980"/>
              <a:gd name="connsiteX1" fmla="*/ 914400 w 4061460"/>
              <a:gd name="connsiteY1" fmla="*/ 22860 h 1744980"/>
              <a:gd name="connsiteX2" fmla="*/ 982980 w 4061460"/>
              <a:gd name="connsiteY2" fmla="*/ 198120 h 1744980"/>
              <a:gd name="connsiteX3" fmla="*/ 1470660 w 4061460"/>
              <a:gd name="connsiteY3" fmla="*/ 274320 h 1744980"/>
              <a:gd name="connsiteX4" fmla="*/ 1485900 w 4061460"/>
              <a:gd name="connsiteY4" fmla="*/ 365760 h 1744980"/>
              <a:gd name="connsiteX5" fmla="*/ 1752600 w 4061460"/>
              <a:gd name="connsiteY5" fmla="*/ 396240 h 1744980"/>
              <a:gd name="connsiteX6" fmla="*/ 1744980 w 4061460"/>
              <a:gd name="connsiteY6" fmla="*/ 457200 h 1744980"/>
              <a:gd name="connsiteX7" fmla="*/ 2941320 w 4061460"/>
              <a:gd name="connsiteY7" fmla="*/ 647700 h 1744980"/>
              <a:gd name="connsiteX8" fmla="*/ 3154680 w 4061460"/>
              <a:gd name="connsiteY8" fmla="*/ 594360 h 1744980"/>
              <a:gd name="connsiteX9" fmla="*/ 3162300 w 4061460"/>
              <a:gd name="connsiteY9" fmla="*/ 830580 h 1744980"/>
              <a:gd name="connsiteX10" fmla="*/ 3253740 w 4061460"/>
              <a:gd name="connsiteY10" fmla="*/ 815340 h 1744980"/>
              <a:gd name="connsiteX11" fmla="*/ 3253740 w 4061460"/>
              <a:gd name="connsiteY11" fmla="*/ 998220 h 1744980"/>
              <a:gd name="connsiteX12" fmla="*/ 3634740 w 4061460"/>
              <a:gd name="connsiteY12" fmla="*/ 967740 h 1744980"/>
              <a:gd name="connsiteX13" fmla="*/ 3627120 w 4061460"/>
              <a:gd name="connsiteY13" fmla="*/ 998220 h 1744980"/>
              <a:gd name="connsiteX14" fmla="*/ 3893820 w 4061460"/>
              <a:gd name="connsiteY14" fmla="*/ 960120 h 1744980"/>
              <a:gd name="connsiteX15" fmla="*/ 4061460 w 4061460"/>
              <a:gd name="connsiteY15" fmla="*/ 1615440 h 1744980"/>
              <a:gd name="connsiteX16" fmla="*/ 1485900 w 4061460"/>
              <a:gd name="connsiteY16" fmla="*/ 1744980 h 1744980"/>
              <a:gd name="connsiteX17" fmla="*/ 708660 w 4061460"/>
              <a:gd name="connsiteY17" fmla="*/ 1455420 h 1744980"/>
              <a:gd name="connsiteX18" fmla="*/ 7620 w 4061460"/>
              <a:gd name="connsiteY18" fmla="*/ 1264920 h 1744980"/>
              <a:gd name="connsiteX19" fmla="*/ 0 w 4061460"/>
              <a:gd name="connsiteY19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1460" h="1744980">
                <a:moveTo>
                  <a:pt x="0" y="0"/>
                </a:moveTo>
                <a:lnTo>
                  <a:pt x="914400" y="22860"/>
                </a:lnTo>
                <a:lnTo>
                  <a:pt x="982980" y="198120"/>
                </a:lnTo>
                <a:lnTo>
                  <a:pt x="1470660" y="274320"/>
                </a:lnTo>
                <a:lnTo>
                  <a:pt x="1485900" y="365760"/>
                </a:lnTo>
                <a:lnTo>
                  <a:pt x="1752600" y="396240"/>
                </a:lnTo>
                <a:lnTo>
                  <a:pt x="1744980" y="457200"/>
                </a:lnTo>
                <a:lnTo>
                  <a:pt x="2941320" y="647700"/>
                </a:lnTo>
                <a:lnTo>
                  <a:pt x="3154680" y="594360"/>
                </a:lnTo>
                <a:lnTo>
                  <a:pt x="3162300" y="830580"/>
                </a:lnTo>
                <a:lnTo>
                  <a:pt x="3253740" y="815340"/>
                </a:lnTo>
                <a:lnTo>
                  <a:pt x="3253740" y="998220"/>
                </a:lnTo>
                <a:lnTo>
                  <a:pt x="3634740" y="967740"/>
                </a:lnTo>
                <a:lnTo>
                  <a:pt x="3627120" y="998220"/>
                </a:lnTo>
                <a:lnTo>
                  <a:pt x="3893820" y="960120"/>
                </a:lnTo>
                <a:lnTo>
                  <a:pt x="4061460" y="1615440"/>
                </a:lnTo>
                <a:lnTo>
                  <a:pt x="1485900" y="1744980"/>
                </a:lnTo>
                <a:lnTo>
                  <a:pt x="708660" y="1455420"/>
                </a:lnTo>
                <a:lnTo>
                  <a:pt x="7620" y="126492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Freeform 97"/>
          <p:cNvSpPr/>
          <p:nvPr/>
        </p:nvSpPr>
        <p:spPr>
          <a:xfrm>
            <a:off x="4991100" y="2024380"/>
            <a:ext cx="190500" cy="982980"/>
          </a:xfrm>
          <a:custGeom>
            <a:avLst/>
            <a:gdLst>
              <a:gd name="connsiteX0" fmla="*/ 30480 w 190500"/>
              <a:gd name="connsiteY0" fmla="*/ 68580 h 982980"/>
              <a:gd name="connsiteX1" fmla="*/ 38100 w 190500"/>
              <a:gd name="connsiteY1" fmla="*/ 0 h 982980"/>
              <a:gd name="connsiteX2" fmla="*/ 129540 w 190500"/>
              <a:gd name="connsiteY2" fmla="*/ 22860 h 982980"/>
              <a:gd name="connsiteX3" fmla="*/ 137160 w 190500"/>
              <a:gd name="connsiteY3" fmla="*/ 91440 h 982980"/>
              <a:gd name="connsiteX4" fmla="*/ 190500 w 190500"/>
              <a:gd name="connsiteY4" fmla="*/ 83820 h 982980"/>
              <a:gd name="connsiteX5" fmla="*/ 160020 w 190500"/>
              <a:gd name="connsiteY5" fmla="*/ 982980 h 982980"/>
              <a:gd name="connsiteX6" fmla="*/ 0 w 190500"/>
              <a:gd name="connsiteY6" fmla="*/ 952500 h 982980"/>
              <a:gd name="connsiteX7" fmla="*/ 30480 w 190500"/>
              <a:gd name="connsiteY7" fmla="*/ 685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00" h="982980">
                <a:moveTo>
                  <a:pt x="30480" y="68580"/>
                </a:moveTo>
                <a:lnTo>
                  <a:pt x="38100" y="0"/>
                </a:lnTo>
                <a:lnTo>
                  <a:pt x="129540" y="22860"/>
                </a:lnTo>
                <a:lnTo>
                  <a:pt x="137160" y="91440"/>
                </a:lnTo>
                <a:lnTo>
                  <a:pt x="190500" y="83820"/>
                </a:lnTo>
                <a:lnTo>
                  <a:pt x="160020" y="982980"/>
                </a:lnTo>
                <a:lnTo>
                  <a:pt x="0" y="952500"/>
                </a:lnTo>
                <a:lnTo>
                  <a:pt x="30480" y="685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Freeform 98"/>
          <p:cNvSpPr/>
          <p:nvPr/>
        </p:nvSpPr>
        <p:spPr>
          <a:xfrm>
            <a:off x="5158740" y="2847340"/>
            <a:ext cx="792480" cy="251460"/>
          </a:xfrm>
          <a:custGeom>
            <a:avLst/>
            <a:gdLst>
              <a:gd name="connsiteX0" fmla="*/ 22860 w 792480"/>
              <a:gd name="connsiteY0" fmla="*/ 0 h 251460"/>
              <a:gd name="connsiteX1" fmla="*/ 0 w 792480"/>
              <a:gd name="connsiteY1" fmla="*/ 175260 h 251460"/>
              <a:gd name="connsiteX2" fmla="*/ 777240 w 792480"/>
              <a:gd name="connsiteY2" fmla="*/ 251460 h 251460"/>
              <a:gd name="connsiteX3" fmla="*/ 792480 w 792480"/>
              <a:gd name="connsiteY3" fmla="*/ 91440 h 251460"/>
              <a:gd name="connsiteX4" fmla="*/ 22860 w 792480"/>
              <a:gd name="connsiteY4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" h="251460">
                <a:moveTo>
                  <a:pt x="22860" y="0"/>
                </a:moveTo>
                <a:lnTo>
                  <a:pt x="0" y="175260"/>
                </a:lnTo>
                <a:lnTo>
                  <a:pt x="777240" y="251460"/>
                </a:lnTo>
                <a:lnTo>
                  <a:pt x="792480" y="91440"/>
                </a:lnTo>
                <a:lnTo>
                  <a:pt x="2286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Freeform 99"/>
          <p:cNvSpPr/>
          <p:nvPr/>
        </p:nvSpPr>
        <p:spPr>
          <a:xfrm>
            <a:off x="5890260" y="3022600"/>
            <a:ext cx="2971800" cy="289560"/>
          </a:xfrm>
          <a:custGeom>
            <a:avLst/>
            <a:gdLst>
              <a:gd name="connsiteX0" fmla="*/ 0 w 2971800"/>
              <a:gd name="connsiteY0" fmla="*/ 91440 h 289560"/>
              <a:gd name="connsiteX1" fmla="*/ 22860 w 2971800"/>
              <a:gd name="connsiteY1" fmla="*/ 289560 h 289560"/>
              <a:gd name="connsiteX2" fmla="*/ 2971800 w 2971800"/>
              <a:gd name="connsiteY2" fmla="*/ 228600 h 289560"/>
              <a:gd name="connsiteX3" fmla="*/ 2956560 w 2971800"/>
              <a:gd name="connsiteY3" fmla="*/ 0 h 289560"/>
              <a:gd name="connsiteX4" fmla="*/ 1645920 w 2971800"/>
              <a:gd name="connsiteY4" fmla="*/ 0 h 289560"/>
              <a:gd name="connsiteX5" fmla="*/ 1645920 w 2971800"/>
              <a:gd name="connsiteY5" fmla="*/ 60960 h 289560"/>
              <a:gd name="connsiteX6" fmla="*/ 0 w 2971800"/>
              <a:gd name="connsiteY6" fmla="*/ 9144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1800" h="289560">
                <a:moveTo>
                  <a:pt x="0" y="91440"/>
                </a:moveTo>
                <a:lnTo>
                  <a:pt x="22860" y="289560"/>
                </a:lnTo>
                <a:lnTo>
                  <a:pt x="2971800" y="228600"/>
                </a:lnTo>
                <a:lnTo>
                  <a:pt x="2956560" y="0"/>
                </a:lnTo>
                <a:lnTo>
                  <a:pt x="1645920" y="0"/>
                </a:lnTo>
                <a:lnTo>
                  <a:pt x="1645920" y="60960"/>
                </a:lnTo>
                <a:lnTo>
                  <a:pt x="0" y="914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Freeform 100"/>
          <p:cNvSpPr/>
          <p:nvPr/>
        </p:nvSpPr>
        <p:spPr>
          <a:xfrm>
            <a:off x="6400800" y="2222500"/>
            <a:ext cx="266700" cy="114300"/>
          </a:xfrm>
          <a:custGeom>
            <a:avLst/>
            <a:gdLst>
              <a:gd name="connsiteX0" fmla="*/ 7620 w 266700"/>
              <a:gd name="connsiteY0" fmla="*/ 0 h 114300"/>
              <a:gd name="connsiteX1" fmla="*/ 0 w 266700"/>
              <a:gd name="connsiteY1" fmla="*/ 83820 h 114300"/>
              <a:gd name="connsiteX2" fmla="*/ 251460 w 266700"/>
              <a:gd name="connsiteY2" fmla="*/ 114300 h 114300"/>
              <a:gd name="connsiteX3" fmla="*/ 266700 w 266700"/>
              <a:gd name="connsiteY3" fmla="*/ 15240 h 114300"/>
              <a:gd name="connsiteX4" fmla="*/ 7620 w 2667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14300">
                <a:moveTo>
                  <a:pt x="7620" y="0"/>
                </a:moveTo>
                <a:lnTo>
                  <a:pt x="0" y="83820"/>
                </a:lnTo>
                <a:lnTo>
                  <a:pt x="251460" y="114300"/>
                </a:lnTo>
                <a:lnTo>
                  <a:pt x="266700" y="15240"/>
                </a:lnTo>
                <a:lnTo>
                  <a:pt x="762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Freeform 101"/>
          <p:cNvSpPr/>
          <p:nvPr/>
        </p:nvSpPr>
        <p:spPr>
          <a:xfrm>
            <a:off x="6118860" y="2641600"/>
            <a:ext cx="1965960" cy="289560"/>
          </a:xfrm>
          <a:custGeom>
            <a:avLst/>
            <a:gdLst>
              <a:gd name="connsiteX0" fmla="*/ 0 w 1965960"/>
              <a:gd name="connsiteY0" fmla="*/ 99060 h 289560"/>
              <a:gd name="connsiteX1" fmla="*/ 1958340 w 1965960"/>
              <a:gd name="connsiteY1" fmla="*/ 0 h 289560"/>
              <a:gd name="connsiteX2" fmla="*/ 1965960 w 1965960"/>
              <a:gd name="connsiteY2" fmla="*/ 198120 h 289560"/>
              <a:gd name="connsiteX3" fmla="*/ 7620 w 1965960"/>
              <a:gd name="connsiteY3" fmla="*/ 289560 h 289560"/>
              <a:gd name="connsiteX4" fmla="*/ 0 w 1965960"/>
              <a:gd name="connsiteY4" fmla="*/ 990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0" h="289560">
                <a:moveTo>
                  <a:pt x="0" y="99060"/>
                </a:moveTo>
                <a:lnTo>
                  <a:pt x="1958340" y="0"/>
                </a:lnTo>
                <a:lnTo>
                  <a:pt x="1965960" y="198120"/>
                </a:lnTo>
                <a:lnTo>
                  <a:pt x="7620" y="289560"/>
                </a:lnTo>
                <a:lnTo>
                  <a:pt x="0" y="990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" name="Straight Connector 102"/>
          <p:cNvCxnSpPr/>
          <p:nvPr/>
        </p:nvCxnSpPr>
        <p:spPr>
          <a:xfrm>
            <a:off x="7315200" y="2641600"/>
            <a:ext cx="0" cy="2324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7810500" y="2641600"/>
            <a:ext cx="0" cy="205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Flowchart: Connector 104"/>
          <p:cNvSpPr/>
          <p:nvPr/>
        </p:nvSpPr>
        <p:spPr>
          <a:xfrm>
            <a:off x="4953000" y="21082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06" name="Flowchart: Connector 105"/>
          <p:cNvSpPr/>
          <p:nvPr/>
        </p:nvSpPr>
        <p:spPr>
          <a:xfrm>
            <a:off x="5181600" y="28397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07" name="Flowchart: Connector 106"/>
          <p:cNvSpPr/>
          <p:nvPr/>
        </p:nvSpPr>
        <p:spPr>
          <a:xfrm>
            <a:off x="6934200" y="308356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08" name="Flowchart: Connector 107"/>
          <p:cNvSpPr/>
          <p:nvPr/>
        </p:nvSpPr>
        <p:spPr>
          <a:xfrm>
            <a:off x="8092440" y="30302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cxnSp>
        <p:nvCxnSpPr>
          <p:cNvPr id="109" name="Straight Connector 108"/>
          <p:cNvCxnSpPr/>
          <p:nvPr/>
        </p:nvCxnSpPr>
        <p:spPr>
          <a:xfrm>
            <a:off x="7536180" y="3098800"/>
            <a:ext cx="7620" cy="1752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Flowchart: Connector 109"/>
          <p:cNvSpPr/>
          <p:nvPr/>
        </p:nvSpPr>
        <p:spPr>
          <a:xfrm>
            <a:off x="6553200" y="269875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11" name="Flowchart: Connector 110"/>
          <p:cNvSpPr/>
          <p:nvPr/>
        </p:nvSpPr>
        <p:spPr>
          <a:xfrm>
            <a:off x="742950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8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12" name="Flowchart: Connector 111"/>
          <p:cNvSpPr/>
          <p:nvPr/>
        </p:nvSpPr>
        <p:spPr>
          <a:xfrm>
            <a:off x="785622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7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 rot="1313997">
            <a:off x="5478780" y="2098411"/>
            <a:ext cx="89916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Flowchart: Connector 113"/>
          <p:cNvSpPr/>
          <p:nvPr/>
        </p:nvSpPr>
        <p:spPr>
          <a:xfrm>
            <a:off x="5775960" y="2062480"/>
            <a:ext cx="228600" cy="21717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6343650" y="21082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10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19" name="Rectangle 118"/>
          <p:cNvSpPr/>
          <p:nvPr/>
        </p:nvSpPr>
        <p:spPr>
          <a:xfrm>
            <a:off x="6846570" y="225679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20" name="Freeform 119"/>
          <p:cNvSpPr/>
          <p:nvPr/>
        </p:nvSpPr>
        <p:spPr>
          <a:xfrm>
            <a:off x="6667500" y="2283460"/>
            <a:ext cx="800100" cy="251460"/>
          </a:xfrm>
          <a:custGeom>
            <a:avLst/>
            <a:gdLst>
              <a:gd name="connsiteX0" fmla="*/ 0 w 800100"/>
              <a:gd name="connsiteY0" fmla="*/ 0 h 251460"/>
              <a:gd name="connsiteX1" fmla="*/ 800100 w 800100"/>
              <a:gd name="connsiteY1" fmla="*/ 137160 h 251460"/>
              <a:gd name="connsiteX2" fmla="*/ 762000 w 800100"/>
              <a:gd name="connsiteY2" fmla="*/ 251460 h 251460"/>
              <a:gd name="connsiteX3" fmla="*/ 312420 w 800100"/>
              <a:gd name="connsiteY3" fmla="*/ 190500 h 251460"/>
              <a:gd name="connsiteX4" fmla="*/ 312420 w 800100"/>
              <a:gd name="connsiteY4" fmla="*/ 190500 h 251460"/>
              <a:gd name="connsiteX5" fmla="*/ 7620 w 800100"/>
              <a:gd name="connsiteY5" fmla="*/ 182880 h 251460"/>
              <a:gd name="connsiteX6" fmla="*/ 0 w 800100"/>
              <a:gd name="connsiteY6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251460">
                <a:moveTo>
                  <a:pt x="0" y="0"/>
                </a:moveTo>
                <a:lnTo>
                  <a:pt x="800100" y="137160"/>
                </a:lnTo>
                <a:lnTo>
                  <a:pt x="762000" y="251460"/>
                </a:lnTo>
                <a:lnTo>
                  <a:pt x="312420" y="190500"/>
                </a:lnTo>
                <a:lnTo>
                  <a:pt x="312420" y="190500"/>
                </a:lnTo>
                <a:lnTo>
                  <a:pt x="7620" y="18288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/>
          <p:cNvSpPr/>
          <p:nvPr/>
        </p:nvSpPr>
        <p:spPr>
          <a:xfrm rot="7314170">
            <a:off x="125676" y="1922702"/>
            <a:ext cx="1120247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/>
          <p:cNvSpPr/>
          <p:nvPr/>
        </p:nvSpPr>
        <p:spPr>
          <a:xfrm rot="5066489">
            <a:off x="1976415" y="18615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/>
          <p:cNvSpPr/>
          <p:nvPr/>
        </p:nvSpPr>
        <p:spPr>
          <a:xfrm rot="5066489">
            <a:off x="1686228" y="190067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/>
          <p:cNvSpPr/>
          <p:nvPr/>
        </p:nvSpPr>
        <p:spPr>
          <a:xfrm rot="5066489">
            <a:off x="971202" y="196938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/>
          <p:cNvSpPr/>
          <p:nvPr/>
        </p:nvSpPr>
        <p:spPr>
          <a:xfrm rot="5066489">
            <a:off x="1276002" y="19377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529590" y="19050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1295400" y="2000781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2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1604010" y="197993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3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2001214" y="195072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2309824" y="1943842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132" name="Rectangle 131"/>
          <p:cNvSpPr/>
          <p:nvPr/>
        </p:nvSpPr>
        <p:spPr>
          <a:xfrm rot="4994392">
            <a:off x="864043" y="2158983"/>
            <a:ext cx="479813" cy="3287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/>
          <p:cNvSpPr/>
          <p:nvPr/>
        </p:nvSpPr>
        <p:spPr>
          <a:xfrm>
            <a:off x="986790" y="21844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6</a:t>
            </a:r>
            <a:endParaRPr lang="en-US" sz="800" b="1" dirty="0">
              <a:solidFill>
                <a:schemeClr val="tx1"/>
              </a:solidFill>
            </a:endParaRPr>
          </a:p>
        </p:txBody>
      </p:sp>
      <p:cxnSp>
        <p:nvCxnSpPr>
          <p:cNvPr id="134" name="Straight Connector 133"/>
          <p:cNvCxnSpPr>
            <a:stCxn id="98" idx="0"/>
          </p:cNvCxnSpPr>
          <p:nvPr/>
        </p:nvCxnSpPr>
        <p:spPr>
          <a:xfrm flipH="1">
            <a:off x="4991100" y="2092960"/>
            <a:ext cx="30480" cy="88011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>
            <a:endCxn id="118" idx="1"/>
          </p:cNvCxnSpPr>
          <p:nvPr/>
        </p:nvCxnSpPr>
        <p:spPr>
          <a:xfrm>
            <a:off x="5554980" y="1922780"/>
            <a:ext cx="788670" cy="33782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>
            <a:stCxn id="100" idx="2"/>
          </p:cNvCxnSpPr>
          <p:nvPr/>
        </p:nvCxnSpPr>
        <p:spPr>
          <a:xfrm flipH="1">
            <a:off x="5951220" y="3251200"/>
            <a:ext cx="2910840" cy="6985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>
            <a:off x="6103620" y="2744470"/>
            <a:ext cx="0" cy="19812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/>
          <p:cNvCxnSpPr/>
          <p:nvPr/>
        </p:nvCxnSpPr>
        <p:spPr>
          <a:xfrm flipH="1">
            <a:off x="304799" y="1484837"/>
            <a:ext cx="607700" cy="96760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1295400" y="1592710"/>
            <a:ext cx="98114" cy="96760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>
            <a:off x="1792273" y="1546992"/>
            <a:ext cx="98114" cy="96760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>
            <a:off x="2023447" y="1546992"/>
            <a:ext cx="98114" cy="96760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>
            <a:off x="2486336" y="1494390"/>
            <a:ext cx="98114" cy="96760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Петно 2 84"/>
          <p:cNvSpPr/>
          <p:nvPr/>
        </p:nvSpPr>
        <p:spPr>
          <a:xfrm>
            <a:off x="5330400" y="2821940"/>
            <a:ext cx="559859" cy="228600"/>
          </a:xfrm>
          <a:prstGeom prst="irregularSeal2">
            <a:avLst/>
          </a:prstGeom>
          <a:solidFill>
            <a:srgbClr val="92D05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4" name="Петно 2 84"/>
          <p:cNvSpPr/>
          <p:nvPr/>
        </p:nvSpPr>
        <p:spPr>
          <a:xfrm>
            <a:off x="4914900" y="2972752"/>
            <a:ext cx="304800" cy="155575"/>
          </a:xfrm>
          <a:prstGeom prst="irregularSeal2">
            <a:avLst/>
          </a:prstGeom>
          <a:solidFill>
            <a:srgbClr val="92D05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5" name="Петно 2 84"/>
          <p:cNvSpPr/>
          <p:nvPr/>
        </p:nvSpPr>
        <p:spPr>
          <a:xfrm>
            <a:off x="5651508" y="3186430"/>
            <a:ext cx="304800" cy="155575"/>
          </a:xfrm>
          <a:prstGeom prst="irregularSeal2">
            <a:avLst/>
          </a:prstGeom>
          <a:solidFill>
            <a:srgbClr val="92D05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6" name="Петно 2 84"/>
          <p:cNvSpPr/>
          <p:nvPr/>
        </p:nvSpPr>
        <p:spPr>
          <a:xfrm>
            <a:off x="7209484" y="2880675"/>
            <a:ext cx="304800" cy="155575"/>
          </a:xfrm>
          <a:prstGeom prst="irregularSeal2">
            <a:avLst/>
          </a:prstGeom>
          <a:solidFill>
            <a:srgbClr val="92D05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7" name="Петно 2 84"/>
          <p:cNvSpPr/>
          <p:nvPr/>
        </p:nvSpPr>
        <p:spPr>
          <a:xfrm>
            <a:off x="912499" y="1514922"/>
            <a:ext cx="304800" cy="155575"/>
          </a:xfrm>
          <a:prstGeom prst="irregularSeal2">
            <a:avLst/>
          </a:prstGeom>
          <a:solidFill>
            <a:srgbClr val="92D05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8" name="Петно 2 84"/>
          <p:cNvSpPr/>
          <p:nvPr/>
        </p:nvSpPr>
        <p:spPr>
          <a:xfrm>
            <a:off x="1241114" y="1446212"/>
            <a:ext cx="304800" cy="155575"/>
          </a:xfrm>
          <a:prstGeom prst="irregularSeal2">
            <a:avLst/>
          </a:prstGeom>
          <a:solidFill>
            <a:srgbClr val="92D05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9" name="Петно 2 84"/>
          <p:cNvSpPr/>
          <p:nvPr/>
        </p:nvSpPr>
        <p:spPr>
          <a:xfrm>
            <a:off x="1605915" y="1416602"/>
            <a:ext cx="304800" cy="155575"/>
          </a:xfrm>
          <a:prstGeom prst="irregularSeal2">
            <a:avLst/>
          </a:prstGeom>
          <a:solidFill>
            <a:srgbClr val="92D05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0" name="Петно 2 84"/>
          <p:cNvSpPr/>
          <p:nvPr/>
        </p:nvSpPr>
        <p:spPr>
          <a:xfrm>
            <a:off x="1920104" y="1391417"/>
            <a:ext cx="304800" cy="155575"/>
          </a:xfrm>
          <a:prstGeom prst="irregularSeal2">
            <a:avLst/>
          </a:prstGeom>
          <a:solidFill>
            <a:srgbClr val="92D05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1" name="Петно 2 84"/>
          <p:cNvSpPr/>
          <p:nvPr/>
        </p:nvSpPr>
        <p:spPr>
          <a:xfrm>
            <a:off x="2309824" y="1359347"/>
            <a:ext cx="304800" cy="155575"/>
          </a:xfrm>
          <a:prstGeom prst="irregularSeal2">
            <a:avLst/>
          </a:prstGeom>
          <a:solidFill>
            <a:srgbClr val="92D05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2" name="Петно 2 84"/>
          <p:cNvSpPr/>
          <p:nvPr/>
        </p:nvSpPr>
        <p:spPr>
          <a:xfrm>
            <a:off x="681990" y="4270374"/>
            <a:ext cx="304800" cy="155575"/>
          </a:xfrm>
          <a:prstGeom prst="irregularSeal2">
            <a:avLst/>
          </a:prstGeom>
          <a:solidFill>
            <a:srgbClr val="92D05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3" name="Закръглен правоъгълник 92"/>
          <p:cNvSpPr/>
          <p:nvPr/>
        </p:nvSpPr>
        <p:spPr>
          <a:xfrm>
            <a:off x="986305" y="4038600"/>
            <a:ext cx="1198563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bg-BG" sz="800" dirty="0">
                <a:solidFill>
                  <a:schemeClr val="tx1"/>
                </a:solidFill>
              </a:rPr>
              <a:t>Потенциален източник на неорганизирани емисии и миризми в атмосферният въздух</a:t>
            </a:r>
            <a:endParaRPr lang="en-US" sz="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32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4" name="Текстово поле 12"/>
          <p:cNvSpPr txBox="1">
            <a:spLocks noChangeArrowheads="1"/>
          </p:cNvSpPr>
          <p:nvPr/>
        </p:nvSpPr>
        <p:spPr bwMode="auto">
          <a:xfrm>
            <a:off x="838200" y="6445250"/>
            <a:ext cx="614362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1000" dirty="0">
                <a:solidFill>
                  <a:srgbClr val="000000"/>
                </a:solidFill>
              </a:rPr>
              <a:t>ПРИЛОЖЕНИЕ </a:t>
            </a:r>
            <a:r>
              <a:rPr lang="bg-BG" sz="1000" dirty="0" smtClean="0">
                <a:solidFill>
                  <a:srgbClr val="000000"/>
                </a:solidFill>
              </a:rPr>
              <a:t>Г8 – МЕСТА ЗА СЪХРАНЕНИЕ НА СУРОВИНИ СПОМАГАТЕЛНИ М-ЛИ И ГОРИВА </a:t>
            </a:r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609600"/>
            <a:ext cx="8915400" cy="31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Freeform 46"/>
          <p:cNvSpPr/>
          <p:nvPr/>
        </p:nvSpPr>
        <p:spPr>
          <a:xfrm>
            <a:off x="160020" y="1140460"/>
            <a:ext cx="2811780" cy="1676400"/>
          </a:xfrm>
          <a:custGeom>
            <a:avLst/>
            <a:gdLst>
              <a:gd name="connsiteX0" fmla="*/ 723900 w 2811780"/>
              <a:gd name="connsiteY0" fmla="*/ 1676400 h 1676400"/>
              <a:gd name="connsiteX1" fmla="*/ 685800 w 2811780"/>
              <a:gd name="connsiteY1" fmla="*/ 1615440 h 1676400"/>
              <a:gd name="connsiteX2" fmla="*/ 137160 w 2811780"/>
              <a:gd name="connsiteY2" fmla="*/ 1592580 h 1676400"/>
              <a:gd name="connsiteX3" fmla="*/ 30480 w 2811780"/>
              <a:gd name="connsiteY3" fmla="*/ 1531620 h 1676400"/>
              <a:gd name="connsiteX4" fmla="*/ 0 w 2811780"/>
              <a:gd name="connsiteY4" fmla="*/ 1394460 h 1676400"/>
              <a:gd name="connsiteX5" fmla="*/ 243840 w 2811780"/>
              <a:gd name="connsiteY5" fmla="*/ 922020 h 1676400"/>
              <a:gd name="connsiteX6" fmla="*/ 297180 w 2811780"/>
              <a:gd name="connsiteY6" fmla="*/ 800100 h 1676400"/>
              <a:gd name="connsiteX7" fmla="*/ 320040 w 2811780"/>
              <a:gd name="connsiteY7" fmla="*/ 678180 h 1676400"/>
              <a:gd name="connsiteX8" fmla="*/ 647700 w 2811780"/>
              <a:gd name="connsiteY8" fmla="*/ 281940 h 1676400"/>
              <a:gd name="connsiteX9" fmla="*/ 1120140 w 2811780"/>
              <a:gd name="connsiteY9" fmla="*/ 167640 h 1676400"/>
              <a:gd name="connsiteX10" fmla="*/ 1363980 w 2811780"/>
              <a:gd name="connsiteY10" fmla="*/ 160020 h 1676400"/>
              <a:gd name="connsiteX11" fmla="*/ 2735580 w 2811780"/>
              <a:gd name="connsiteY11" fmla="*/ 0 h 1676400"/>
              <a:gd name="connsiteX12" fmla="*/ 2750820 w 2811780"/>
              <a:gd name="connsiteY12" fmla="*/ 30480 h 1676400"/>
              <a:gd name="connsiteX13" fmla="*/ 2811780 w 2811780"/>
              <a:gd name="connsiteY13" fmla="*/ 1440180 h 1676400"/>
              <a:gd name="connsiteX14" fmla="*/ 2179320 w 2811780"/>
              <a:gd name="connsiteY14" fmla="*/ 1417320 h 1676400"/>
              <a:gd name="connsiteX15" fmla="*/ 1783080 w 2811780"/>
              <a:gd name="connsiteY15" fmla="*/ 1485900 h 1676400"/>
              <a:gd name="connsiteX16" fmla="*/ 1363980 w 2811780"/>
              <a:gd name="connsiteY16" fmla="*/ 1554480 h 1676400"/>
              <a:gd name="connsiteX17" fmla="*/ 723900 w 2811780"/>
              <a:gd name="connsiteY17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11780" h="1676400">
                <a:moveTo>
                  <a:pt x="723900" y="1676400"/>
                </a:moveTo>
                <a:lnTo>
                  <a:pt x="685800" y="1615440"/>
                </a:lnTo>
                <a:lnTo>
                  <a:pt x="137160" y="1592580"/>
                </a:lnTo>
                <a:lnTo>
                  <a:pt x="30480" y="1531620"/>
                </a:lnTo>
                <a:lnTo>
                  <a:pt x="0" y="1394460"/>
                </a:lnTo>
                <a:lnTo>
                  <a:pt x="243840" y="922020"/>
                </a:lnTo>
                <a:lnTo>
                  <a:pt x="297180" y="800100"/>
                </a:lnTo>
                <a:lnTo>
                  <a:pt x="320040" y="678180"/>
                </a:lnTo>
                <a:lnTo>
                  <a:pt x="647700" y="281940"/>
                </a:lnTo>
                <a:lnTo>
                  <a:pt x="1120140" y="167640"/>
                </a:lnTo>
                <a:lnTo>
                  <a:pt x="1363980" y="160020"/>
                </a:lnTo>
                <a:lnTo>
                  <a:pt x="2735580" y="0"/>
                </a:lnTo>
                <a:lnTo>
                  <a:pt x="2750820" y="30480"/>
                </a:lnTo>
                <a:lnTo>
                  <a:pt x="2811780" y="1440180"/>
                </a:lnTo>
                <a:lnTo>
                  <a:pt x="2179320" y="1417320"/>
                </a:lnTo>
                <a:lnTo>
                  <a:pt x="1783080" y="1485900"/>
                </a:lnTo>
                <a:lnTo>
                  <a:pt x="1363980" y="1554480"/>
                </a:lnTo>
                <a:lnTo>
                  <a:pt x="723900" y="167640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 47"/>
          <p:cNvSpPr/>
          <p:nvPr/>
        </p:nvSpPr>
        <p:spPr>
          <a:xfrm>
            <a:off x="4907280" y="1826260"/>
            <a:ext cx="4061460" cy="1744980"/>
          </a:xfrm>
          <a:custGeom>
            <a:avLst/>
            <a:gdLst>
              <a:gd name="connsiteX0" fmla="*/ 0 w 4061460"/>
              <a:gd name="connsiteY0" fmla="*/ 0 h 1744980"/>
              <a:gd name="connsiteX1" fmla="*/ 914400 w 4061460"/>
              <a:gd name="connsiteY1" fmla="*/ 22860 h 1744980"/>
              <a:gd name="connsiteX2" fmla="*/ 982980 w 4061460"/>
              <a:gd name="connsiteY2" fmla="*/ 198120 h 1744980"/>
              <a:gd name="connsiteX3" fmla="*/ 1470660 w 4061460"/>
              <a:gd name="connsiteY3" fmla="*/ 274320 h 1744980"/>
              <a:gd name="connsiteX4" fmla="*/ 1485900 w 4061460"/>
              <a:gd name="connsiteY4" fmla="*/ 365760 h 1744980"/>
              <a:gd name="connsiteX5" fmla="*/ 1752600 w 4061460"/>
              <a:gd name="connsiteY5" fmla="*/ 396240 h 1744980"/>
              <a:gd name="connsiteX6" fmla="*/ 1744980 w 4061460"/>
              <a:gd name="connsiteY6" fmla="*/ 457200 h 1744980"/>
              <a:gd name="connsiteX7" fmla="*/ 2941320 w 4061460"/>
              <a:gd name="connsiteY7" fmla="*/ 647700 h 1744980"/>
              <a:gd name="connsiteX8" fmla="*/ 3154680 w 4061460"/>
              <a:gd name="connsiteY8" fmla="*/ 594360 h 1744980"/>
              <a:gd name="connsiteX9" fmla="*/ 3162300 w 4061460"/>
              <a:gd name="connsiteY9" fmla="*/ 830580 h 1744980"/>
              <a:gd name="connsiteX10" fmla="*/ 3253740 w 4061460"/>
              <a:gd name="connsiteY10" fmla="*/ 815340 h 1744980"/>
              <a:gd name="connsiteX11" fmla="*/ 3253740 w 4061460"/>
              <a:gd name="connsiteY11" fmla="*/ 998220 h 1744980"/>
              <a:gd name="connsiteX12" fmla="*/ 3634740 w 4061460"/>
              <a:gd name="connsiteY12" fmla="*/ 967740 h 1744980"/>
              <a:gd name="connsiteX13" fmla="*/ 3627120 w 4061460"/>
              <a:gd name="connsiteY13" fmla="*/ 998220 h 1744980"/>
              <a:gd name="connsiteX14" fmla="*/ 3893820 w 4061460"/>
              <a:gd name="connsiteY14" fmla="*/ 960120 h 1744980"/>
              <a:gd name="connsiteX15" fmla="*/ 4061460 w 4061460"/>
              <a:gd name="connsiteY15" fmla="*/ 1615440 h 1744980"/>
              <a:gd name="connsiteX16" fmla="*/ 1485900 w 4061460"/>
              <a:gd name="connsiteY16" fmla="*/ 1744980 h 1744980"/>
              <a:gd name="connsiteX17" fmla="*/ 708660 w 4061460"/>
              <a:gd name="connsiteY17" fmla="*/ 1455420 h 1744980"/>
              <a:gd name="connsiteX18" fmla="*/ 7620 w 4061460"/>
              <a:gd name="connsiteY18" fmla="*/ 1264920 h 1744980"/>
              <a:gd name="connsiteX19" fmla="*/ 0 w 4061460"/>
              <a:gd name="connsiteY19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1460" h="1744980">
                <a:moveTo>
                  <a:pt x="0" y="0"/>
                </a:moveTo>
                <a:lnTo>
                  <a:pt x="914400" y="22860"/>
                </a:lnTo>
                <a:lnTo>
                  <a:pt x="982980" y="198120"/>
                </a:lnTo>
                <a:lnTo>
                  <a:pt x="1470660" y="274320"/>
                </a:lnTo>
                <a:lnTo>
                  <a:pt x="1485900" y="365760"/>
                </a:lnTo>
                <a:lnTo>
                  <a:pt x="1752600" y="396240"/>
                </a:lnTo>
                <a:lnTo>
                  <a:pt x="1744980" y="457200"/>
                </a:lnTo>
                <a:lnTo>
                  <a:pt x="2941320" y="647700"/>
                </a:lnTo>
                <a:lnTo>
                  <a:pt x="3154680" y="594360"/>
                </a:lnTo>
                <a:lnTo>
                  <a:pt x="3162300" y="830580"/>
                </a:lnTo>
                <a:lnTo>
                  <a:pt x="3253740" y="815340"/>
                </a:lnTo>
                <a:lnTo>
                  <a:pt x="3253740" y="998220"/>
                </a:lnTo>
                <a:lnTo>
                  <a:pt x="3634740" y="967740"/>
                </a:lnTo>
                <a:lnTo>
                  <a:pt x="3627120" y="998220"/>
                </a:lnTo>
                <a:lnTo>
                  <a:pt x="3893820" y="960120"/>
                </a:lnTo>
                <a:lnTo>
                  <a:pt x="4061460" y="1615440"/>
                </a:lnTo>
                <a:lnTo>
                  <a:pt x="1485900" y="1744980"/>
                </a:lnTo>
                <a:lnTo>
                  <a:pt x="708660" y="1455420"/>
                </a:lnTo>
                <a:lnTo>
                  <a:pt x="7620" y="126492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 48"/>
          <p:cNvSpPr/>
          <p:nvPr/>
        </p:nvSpPr>
        <p:spPr>
          <a:xfrm>
            <a:off x="4991100" y="2024380"/>
            <a:ext cx="190500" cy="982980"/>
          </a:xfrm>
          <a:custGeom>
            <a:avLst/>
            <a:gdLst>
              <a:gd name="connsiteX0" fmla="*/ 30480 w 190500"/>
              <a:gd name="connsiteY0" fmla="*/ 68580 h 982980"/>
              <a:gd name="connsiteX1" fmla="*/ 38100 w 190500"/>
              <a:gd name="connsiteY1" fmla="*/ 0 h 982980"/>
              <a:gd name="connsiteX2" fmla="*/ 129540 w 190500"/>
              <a:gd name="connsiteY2" fmla="*/ 22860 h 982980"/>
              <a:gd name="connsiteX3" fmla="*/ 137160 w 190500"/>
              <a:gd name="connsiteY3" fmla="*/ 91440 h 982980"/>
              <a:gd name="connsiteX4" fmla="*/ 190500 w 190500"/>
              <a:gd name="connsiteY4" fmla="*/ 83820 h 982980"/>
              <a:gd name="connsiteX5" fmla="*/ 160020 w 190500"/>
              <a:gd name="connsiteY5" fmla="*/ 982980 h 982980"/>
              <a:gd name="connsiteX6" fmla="*/ 0 w 190500"/>
              <a:gd name="connsiteY6" fmla="*/ 952500 h 982980"/>
              <a:gd name="connsiteX7" fmla="*/ 30480 w 190500"/>
              <a:gd name="connsiteY7" fmla="*/ 685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00" h="982980">
                <a:moveTo>
                  <a:pt x="30480" y="68580"/>
                </a:moveTo>
                <a:lnTo>
                  <a:pt x="38100" y="0"/>
                </a:lnTo>
                <a:lnTo>
                  <a:pt x="129540" y="22860"/>
                </a:lnTo>
                <a:lnTo>
                  <a:pt x="137160" y="91440"/>
                </a:lnTo>
                <a:lnTo>
                  <a:pt x="190500" y="83820"/>
                </a:lnTo>
                <a:lnTo>
                  <a:pt x="160020" y="982980"/>
                </a:lnTo>
                <a:lnTo>
                  <a:pt x="0" y="952500"/>
                </a:lnTo>
                <a:lnTo>
                  <a:pt x="30480" y="685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 49"/>
          <p:cNvSpPr/>
          <p:nvPr/>
        </p:nvSpPr>
        <p:spPr>
          <a:xfrm>
            <a:off x="5158740" y="2847340"/>
            <a:ext cx="792480" cy="251460"/>
          </a:xfrm>
          <a:custGeom>
            <a:avLst/>
            <a:gdLst>
              <a:gd name="connsiteX0" fmla="*/ 22860 w 792480"/>
              <a:gd name="connsiteY0" fmla="*/ 0 h 251460"/>
              <a:gd name="connsiteX1" fmla="*/ 0 w 792480"/>
              <a:gd name="connsiteY1" fmla="*/ 175260 h 251460"/>
              <a:gd name="connsiteX2" fmla="*/ 777240 w 792480"/>
              <a:gd name="connsiteY2" fmla="*/ 251460 h 251460"/>
              <a:gd name="connsiteX3" fmla="*/ 792480 w 792480"/>
              <a:gd name="connsiteY3" fmla="*/ 91440 h 251460"/>
              <a:gd name="connsiteX4" fmla="*/ 22860 w 792480"/>
              <a:gd name="connsiteY4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" h="251460">
                <a:moveTo>
                  <a:pt x="22860" y="0"/>
                </a:moveTo>
                <a:lnTo>
                  <a:pt x="0" y="175260"/>
                </a:lnTo>
                <a:lnTo>
                  <a:pt x="777240" y="251460"/>
                </a:lnTo>
                <a:lnTo>
                  <a:pt x="792480" y="91440"/>
                </a:lnTo>
                <a:lnTo>
                  <a:pt x="2286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5890260" y="3022600"/>
            <a:ext cx="2971800" cy="289560"/>
          </a:xfrm>
          <a:custGeom>
            <a:avLst/>
            <a:gdLst>
              <a:gd name="connsiteX0" fmla="*/ 0 w 2971800"/>
              <a:gd name="connsiteY0" fmla="*/ 91440 h 289560"/>
              <a:gd name="connsiteX1" fmla="*/ 22860 w 2971800"/>
              <a:gd name="connsiteY1" fmla="*/ 289560 h 289560"/>
              <a:gd name="connsiteX2" fmla="*/ 2971800 w 2971800"/>
              <a:gd name="connsiteY2" fmla="*/ 228600 h 289560"/>
              <a:gd name="connsiteX3" fmla="*/ 2956560 w 2971800"/>
              <a:gd name="connsiteY3" fmla="*/ 0 h 289560"/>
              <a:gd name="connsiteX4" fmla="*/ 1645920 w 2971800"/>
              <a:gd name="connsiteY4" fmla="*/ 0 h 289560"/>
              <a:gd name="connsiteX5" fmla="*/ 1645920 w 2971800"/>
              <a:gd name="connsiteY5" fmla="*/ 60960 h 289560"/>
              <a:gd name="connsiteX6" fmla="*/ 0 w 2971800"/>
              <a:gd name="connsiteY6" fmla="*/ 9144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1800" h="289560">
                <a:moveTo>
                  <a:pt x="0" y="91440"/>
                </a:moveTo>
                <a:lnTo>
                  <a:pt x="22860" y="289560"/>
                </a:lnTo>
                <a:lnTo>
                  <a:pt x="2971800" y="228600"/>
                </a:lnTo>
                <a:lnTo>
                  <a:pt x="2956560" y="0"/>
                </a:lnTo>
                <a:lnTo>
                  <a:pt x="1645920" y="0"/>
                </a:lnTo>
                <a:lnTo>
                  <a:pt x="1645920" y="60960"/>
                </a:lnTo>
                <a:lnTo>
                  <a:pt x="0" y="914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6400800" y="2222500"/>
            <a:ext cx="266700" cy="114300"/>
          </a:xfrm>
          <a:custGeom>
            <a:avLst/>
            <a:gdLst>
              <a:gd name="connsiteX0" fmla="*/ 7620 w 266700"/>
              <a:gd name="connsiteY0" fmla="*/ 0 h 114300"/>
              <a:gd name="connsiteX1" fmla="*/ 0 w 266700"/>
              <a:gd name="connsiteY1" fmla="*/ 83820 h 114300"/>
              <a:gd name="connsiteX2" fmla="*/ 251460 w 266700"/>
              <a:gd name="connsiteY2" fmla="*/ 114300 h 114300"/>
              <a:gd name="connsiteX3" fmla="*/ 266700 w 266700"/>
              <a:gd name="connsiteY3" fmla="*/ 15240 h 114300"/>
              <a:gd name="connsiteX4" fmla="*/ 7620 w 2667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14300">
                <a:moveTo>
                  <a:pt x="7620" y="0"/>
                </a:moveTo>
                <a:lnTo>
                  <a:pt x="0" y="83820"/>
                </a:lnTo>
                <a:lnTo>
                  <a:pt x="251460" y="114300"/>
                </a:lnTo>
                <a:lnTo>
                  <a:pt x="266700" y="15240"/>
                </a:lnTo>
                <a:lnTo>
                  <a:pt x="762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6118860" y="2641600"/>
            <a:ext cx="1965960" cy="289560"/>
          </a:xfrm>
          <a:custGeom>
            <a:avLst/>
            <a:gdLst>
              <a:gd name="connsiteX0" fmla="*/ 0 w 1965960"/>
              <a:gd name="connsiteY0" fmla="*/ 99060 h 289560"/>
              <a:gd name="connsiteX1" fmla="*/ 1958340 w 1965960"/>
              <a:gd name="connsiteY1" fmla="*/ 0 h 289560"/>
              <a:gd name="connsiteX2" fmla="*/ 1965960 w 1965960"/>
              <a:gd name="connsiteY2" fmla="*/ 198120 h 289560"/>
              <a:gd name="connsiteX3" fmla="*/ 7620 w 1965960"/>
              <a:gd name="connsiteY3" fmla="*/ 289560 h 289560"/>
              <a:gd name="connsiteX4" fmla="*/ 0 w 1965960"/>
              <a:gd name="connsiteY4" fmla="*/ 990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0" h="289560">
                <a:moveTo>
                  <a:pt x="0" y="99060"/>
                </a:moveTo>
                <a:lnTo>
                  <a:pt x="1958340" y="0"/>
                </a:lnTo>
                <a:lnTo>
                  <a:pt x="1965960" y="198120"/>
                </a:lnTo>
                <a:lnTo>
                  <a:pt x="7620" y="289560"/>
                </a:lnTo>
                <a:lnTo>
                  <a:pt x="0" y="990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>
            <a:off x="7315200" y="2641600"/>
            <a:ext cx="0" cy="2324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810500" y="2641600"/>
            <a:ext cx="0" cy="205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lowchart: Connector 55"/>
          <p:cNvSpPr/>
          <p:nvPr/>
        </p:nvSpPr>
        <p:spPr>
          <a:xfrm>
            <a:off x="4953000" y="21082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57" name="Flowchart: Connector 56"/>
          <p:cNvSpPr/>
          <p:nvPr/>
        </p:nvSpPr>
        <p:spPr>
          <a:xfrm>
            <a:off x="5181600" y="28397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58" name="Flowchart: Connector 57"/>
          <p:cNvSpPr/>
          <p:nvPr/>
        </p:nvSpPr>
        <p:spPr>
          <a:xfrm>
            <a:off x="6934200" y="308356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59" name="Flowchart: Connector 58"/>
          <p:cNvSpPr/>
          <p:nvPr/>
        </p:nvSpPr>
        <p:spPr>
          <a:xfrm>
            <a:off x="8092440" y="30302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>
            <a:off x="7536180" y="3098800"/>
            <a:ext cx="7620" cy="1752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Flowchart: Connector 60"/>
          <p:cNvSpPr/>
          <p:nvPr/>
        </p:nvSpPr>
        <p:spPr>
          <a:xfrm>
            <a:off x="6553200" y="269875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62" name="Flowchart: Connector 61"/>
          <p:cNvSpPr/>
          <p:nvPr/>
        </p:nvSpPr>
        <p:spPr>
          <a:xfrm>
            <a:off x="742950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8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63" name="Flowchart: Connector 62"/>
          <p:cNvSpPr/>
          <p:nvPr/>
        </p:nvSpPr>
        <p:spPr>
          <a:xfrm>
            <a:off x="785622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7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 rot="1313997">
            <a:off x="5478780" y="2098411"/>
            <a:ext cx="89916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lowchart: Connector 64"/>
          <p:cNvSpPr/>
          <p:nvPr/>
        </p:nvSpPr>
        <p:spPr>
          <a:xfrm>
            <a:off x="5775960" y="2062480"/>
            <a:ext cx="228600" cy="21717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66" name="Rectangle 65"/>
          <p:cNvSpPr/>
          <p:nvPr/>
        </p:nvSpPr>
        <p:spPr>
          <a:xfrm>
            <a:off x="6343650" y="21082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10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6846570" y="225679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68" name="Freeform 67"/>
          <p:cNvSpPr/>
          <p:nvPr/>
        </p:nvSpPr>
        <p:spPr>
          <a:xfrm>
            <a:off x="6667500" y="2283460"/>
            <a:ext cx="800100" cy="251460"/>
          </a:xfrm>
          <a:custGeom>
            <a:avLst/>
            <a:gdLst>
              <a:gd name="connsiteX0" fmla="*/ 0 w 800100"/>
              <a:gd name="connsiteY0" fmla="*/ 0 h 251460"/>
              <a:gd name="connsiteX1" fmla="*/ 800100 w 800100"/>
              <a:gd name="connsiteY1" fmla="*/ 137160 h 251460"/>
              <a:gd name="connsiteX2" fmla="*/ 762000 w 800100"/>
              <a:gd name="connsiteY2" fmla="*/ 251460 h 251460"/>
              <a:gd name="connsiteX3" fmla="*/ 312420 w 800100"/>
              <a:gd name="connsiteY3" fmla="*/ 190500 h 251460"/>
              <a:gd name="connsiteX4" fmla="*/ 312420 w 800100"/>
              <a:gd name="connsiteY4" fmla="*/ 190500 h 251460"/>
              <a:gd name="connsiteX5" fmla="*/ 7620 w 800100"/>
              <a:gd name="connsiteY5" fmla="*/ 182880 h 251460"/>
              <a:gd name="connsiteX6" fmla="*/ 0 w 800100"/>
              <a:gd name="connsiteY6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251460">
                <a:moveTo>
                  <a:pt x="0" y="0"/>
                </a:moveTo>
                <a:lnTo>
                  <a:pt x="800100" y="137160"/>
                </a:lnTo>
                <a:lnTo>
                  <a:pt x="762000" y="251460"/>
                </a:lnTo>
                <a:lnTo>
                  <a:pt x="312420" y="190500"/>
                </a:lnTo>
                <a:lnTo>
                  <a:pt x="312420" y="190500"/>
                </a:lnTo>
                <a:lnTo>
                  <a:pt x="7620" y="18288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160020" y="3886199"/>
            <a:ext cx="4415790" cy="167640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bg-BG" sz="1000" dirty="0" smtClean="0">
                <a:solidFill>
                  <a:schemeClr val="tx1"/>
                </a:solidFill>
              </a:rPr>
              <a:t>Силози за фураж</a:t>
            </a:r>
          </a:p>
          <a:p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 smtClean="0">
                <a:solidFill>
                  <a:schemeClr val="tx1"/>
                </a:solidFill>
              </a:rPr>
              <a:t>Склад за яйца и опаковки</a:t>
            </a:r>
          </a:p>
          <a:p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 smtClean="0">
                <a:solidFill>
                  <a:schemeClr val="tx1"/>
                </a:solidFill>
              </a:rPr>
              <a:t>Екарисажна камера СЖП</a:t>
            </a:r>
          </a:p>
          <a:p>
            <a:endParaRPr lang="bg-BG" sz="1000" dirty="0">
              <a:solidFill>
                <a:schemeClr val="tx1"/>
              </a:solidFill>
            </a:endParaRPr>
          </a:p>
          <a:p>
            <a:r>
              <a:rPr lang="bg-BG" sz="1000" dirty="0" smtClean="0">
                <a:solidFill>
                  <a:schemeClr val="tx1"/>
                </a:solidFill>
              </a:rPr>
              <a:t>Склад за </a:t>
            </a:r>
            <a:r>
              <a:rPr lang="bg-BG" sz="1000" dirty="0" smtClean="0">
                <a:solidFill>
                  <a:schemeClr val="tx1"/>
                </a:solidFill>
              </a:rPr>
              <a:t>дезинфектанти</a:t>
            </a:r>
            <a:endParaRPr lang="en-US" sz="1000" dirty="0" smtClean="0">
              <a:solidFill>
                <a:schemeClr val="tx1"/>
              </a:solidFill>
            </a:endParaRPr>
          </a:p>
          <a:p>
            <a:endParaRPr lang="en-US" sz="1000" dirty="0">
              <a:solidFill>
                <a:schemeClr val="tx1"/>
              </a:solidFill>
            </a:endParaRPr>
          </a:p>
          <a:p>
            <a:r>
              <a:rPr lang="bg-BG" sz="1000" dirty="0" smtClean="0">
                <a:solidFill>
                  <a:schemeClr val="tx1"/>
                </a:solidFill>
              </a:rPr>
              <a:t>Резервоар за пропан-бутан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 rot="7314170">
            <a:off x="125676" y="1922702"/>
            <a:ext cx="1120247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 rot="5066489">
            <a:off x="1976415" y="18615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 rot="5066489">
            <a:off x="1686228" y="190067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 rot="5066489">
            <a:off x="971202" y="196938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 rot="5066489">
            <a:off x="1276002" y="19377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529590" y="19050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1295400" y="2000781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2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604010" y="197993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3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2001214" y="195072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2309824" y="1943842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 rot="4994392">
            <a:off x="864043" y="2158983"/>
            <a:ext cx="479813" cy="3287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/>
          <p:cNvSpPr/>
          <p:nvPr/>
        </p:nvSpPr>
        <p:spPr>
          <a:xfrm>
            <a:off x="986790" y="21844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6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" name="Flowchart: Connector 6"/>
          <p:cNvSpPr/>
          <p:nvPr/>
        </p:nvSpPr>
        <p:spPr>
          <a:xfrm>
            <a:off x="5143500" y="1966702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lowchart: Connector 82"/>
          <p:cNvSpPr/>
          <p:nvPr/>
        </p:nvSpPr>
        <p:spPr>
          <a:xfrm>
            <a:off x="6343650" y="233299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lowchart: Connector 83"/>
          <p:cNvSpPr/>
          <p:nvPr/>
        </p:nvSpPr>
        <p:spPr>
          <a:xfrm>
            <a:off x="6896100" y="288544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lowchart: Connector 84"/>
          <p:cNvSpPr/>
          <p:nvPr/>
        </p:nvSpPr>
        <p:spPr>
          <a:xfrm>
            <a:off x="6637020" y="295402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Flowchart: Connector 86"/>
          <p:cNvSpPr/>
          <p:nvPr/>
        </p:nvSpPr>
        <p:spPr>
          <a:xfrm>
            <a:off x="7848600" y="287782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Flowchart: Connector 88"/>
          <p:cNvSpPr/>
          <p:nvPr/>
        </p:nvSpPr>
        <p:spPr>
          <a:xfrm>
            <a:off x="453390" y="253492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Flowchart: Connector 90"/>
          <p:cNvSpPr/>
          <p:nvPr/>
        </p:nvSpPr>
        <p:spPr>
          <a:xfrm>
            <a:off x="1288093" y="252095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lowchart: Connector 91"/>
          <p:cNvSpPr/>
          <p:nvPr/>
        </p:nvSpPr>
        <p:spPr>
          <a:xfrm>
            <a:off x="1858026" y="245364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Flowchart: Connector 92"/>
          <p:cNvSpPr/>
          <p:nvPr/>
        </p:nvSpPr>
        <p:spPr>
          <a:xfrm>
            <a:off x="2027884" y="2428522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Flowchart: Connector 94"/>
          <p:cNvSpPr/>
          <p:nvPr/>
        </p:nvSpPr>
        <p:spPr>
          <a:xfrm>
            <a:off x="2590800" y="238252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Flowchart: Connector 95"/>
          <p:cNvSpPr/>
          <p:nvPr/>
        </p:nvSpPr>
        <p:spPr>
          <a:xfrm>
            <a:off x="2057400" y="4038600"/>
            <a:ext cx="152400" cy="1524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001214" y="4343400"/>
            <a:ext cx="228600" cy="1524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7307580" y="2687320"/>
            <a:ext cx="160020" cy="12954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7962900" y="2778760"/>
            <a:ext cx="114300" cy="762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2027884" y="4662882"/>
            <a:ext cx="236220" cy="12303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/>
          <p:cNvSpPr/>
          <p:nvPr/>
        </p:nvSpPr>
        <p:spPr>
          <a:xfrm>
            <a:off x="7799070" y="2778760"/>
            <a:ext cx="114300" cy="76200"/>
          </a:xfrm>
          <a:prstGeom prst="rect">
            <a:avLst/>
          </a:prstGeom>
          <a:solidFill>
            <a:srgbClr val="3366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2022169" y="4953000"/>
            <a:ext cx="266700" cy="152400"/>
          </a:xfrm>
          <a:prstGeom prst="rect">
            <a:avLst/>
          </a:prstGeom>
          <a:solidFill>
            <a:srgbClr val="3366FF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 rot="21227073">
            <a:off x="932756" y="2104765"/>
            <a:ext cx="298376" cy="103081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ounded Rectangle 1"/>
          <p:cNvSpPr/>
          <p:nvPr/>
        </p:nvSpPr>
        <p:spPr>
          <a:xfrm>
            <a:off x="2086939" y="5257800"/>
            <a:ext cx="137160" cy="152400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ounded Rectangle 81"/>
          <p:cNvSpPr/>
          <p:nvPr/>
        </p:nvSpPr>
        <p:spPr>
          <a:xfrm>
            <a:off x="4899660" y="2462530"/>
            <a:ext cx="137160" cy="152400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ounded Rectangle 85"/>
          <p:cNvSpPr/>
          <p:nvPr/>
        </p:nvSpPr>
        <p:spPr>
          <a:xfrm>
            <a:off x="468630" y="1752600"/>
            <a:ext cx="137160" cy="152400"/>
          </a:xfrm>
          <a:prstGeom prst="round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4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4" name="Текстово поле 12"/>
          <p:cNvSpPr txBox="1">
            <a:spLocks noChangeArrowheads="1"/>
          </p:cNvSpPr>
          <p:nvPr/>
        </p:nvSpPr>
        <p:spPr bwMode="auto">
          <a:xfrm>
            <a:off x="457200" y="6445250"/>
            <a:ext cx="69723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bg-BG" sz="1000" dirty="0">
                <a:solidFill>
                  <a:srgbClr val="000000"/>
                </a:solidFill>
              </a:rPr>
              <a:t>ПРИЛОЖЕНИЕ </a:t>
            </a:r>
            <a:r>
              <a:rPr lang="bg-BG" sz="1000" dirty="0" smtClean="0">
                <a:solidFill>
                  <a:srgbClr val="000000"/>
                </a:solidFill>
              </a:rPr>
              <a:t>Г9 - СХЕМА НА ПЛОЩАДКИТЕ ЗА ПРЕДВАРИТЕЛНО СЪХРАНЯВАНЕ НА ОТПАДЪЦИ</a:t>
            </a:r>
            <a:endParaRPr lang="en-US" sz="1000" dirty="0">
              <a:solidFill>
                <a:srgbClr val="000000"/>
              </a:solidFill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" y="609600"/>
            <a:ext cx="8915400" cy="314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Freeform 23"/>
          <p:cNvSpPr/>
          <p:nvPr/>
        </p:nvSpPr>
        <p:spPr>
          <a:xfrm>
            <a:off x="160020" y="1140460"/>
            <a:ext cx="2811780" cy="1676400"/>
          </a:xfrm>
          <a:custGeom>
            <a:avLst/>
            <a:gdLst>
              <a:gd name="connsiteX0" fmla="*/ 723900 w 2811780"/>
              <a:gd name="connsiteY0" fmla="*/ 1676400 h 1676400"/>
              <a:gd name="connsiteX1" fmla="*/ 685800 w 2811780"/>
              <a:gd name="connsiteY1" fmla="*/ 1615440 h 1676400"/>
              <a:gd name="connsiteX2" fmla="*/ 137160 w 2811780"/>
              <a:gd name="connsiteY2" fmla="*/ 1592580 h 1676400"/>
              <a:gd name="connsiteX3" fmla="*/ 30480 w 2811780"/>
              <a:gd name="connsiteY3" fmla="*/ 1531620 h 1676400"/>
              <a:gd name="connsiteX4" fmla="*/ 0 w 2811780"/>
              <a:gd name="connsiteY4" fmla="*/ 1394460 h 1676400"/>
              <a:gd name="connsiteX5" fmla="*/ 243840 w 2811780"/>
              <a:gd name="connsiteY5" fmla="*/ 922020 h 1676400"/>
              <a:gd name="connsiteX6" fmla="*/ 297180 w 2811780"/>
              <a:gd name="connsiteY6" fmla="*/ 800100 h 1676400"/>
              <a:gd name="connsiteX7" fmla="*/ 320040 w 2811780"/>
              <a:gd name="connsiteY7" fmla="*/ 678180 h 1676400"/>
              <a:gd name="connsiteX8" fmla="*/ 647700 w 2811780"/>
              <a:gd name="connsiteY8" fmla="*/ 281940 h 1676400"/>
              <a:gd name="connsiteX9" fmla="*/ 1120140 w 2811780"/>
              <a:gd name="connsiteY9" fmla="*/ 167640 h 1676400"/>
              <a:gd name="connsiteX10" fmla="*/ 1363980 w 2811780"/>
              <a:gd name="connsiteY10" fmla="*/ 160020 h 1676400"/>
              <a:gd name="connsiteX11" fmla="*/ 2735580 w 2811780"/>
              <a:gd name="connsiteY11" fmla="*/ 0 h 1676400"/>
              <a:gd name="connsiteX12" fmla="*/ 2750820 w 2811780"/>
              <a:gd name="connsiteY12" fmla="*/ 30480 h 1676400"/>
              <a:gd name="connsiteX13" fmla="*/ 2811780 w 2811780"/>
              <a:gd name="connsiteY13" fmla="*/ 1440180 h 1676400"/>
              <a:gd name="connsiteX14" fmla="*/ 2179320 w 2811780"/>
              <a:gd name="connsiteY14" fmla="*/ 1417320 h 1676400"/>
              <a:gd name="connsiteX15" fmla="*/ 1783080 w 2811780"/>
              <a:gd name="connsiteY15" fmla="*/ 1485900 h 1676400"/>
              <a:gd name="connsiteX16" fmla="*/ 1363980 w 2811780"/>
              <a:gd name="connsiteY16" fmla="*/ 1554480 h 1676400"/>
              <a:gd name="connsiteX17" fmla="*/ 723900 w 2811780"/>
              <a:gd name="connsiteY17" fmla="*/ 167640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811780" h="1676400">
                <a:moveTo>
                  <a:pt x="723900" y="1676400"/>
                </a:moveTo>
                <a:lnTo>
                  <a:pt x="685800" y="1615440"/>
                </a:lnTo>
                <a:lnTo>
                  <a:pt x="137160" y="1592580"/>
                </a:lnTo>
                <a:lnTo>
                  <a:pt x="30480" y="1531620"/>
                </a:lnTo>
                <a:lnTo>
                  <a:pt x="0" y="1394460"/>
                </a:lnTo>
                <a:lnTo>
                  <a:pt x="243840" y="922020"/>
                </a:lnTo>
                <a:lnTo>
                  <a:pt x="297180" y="800100"/>
                </a:lnTo>
                <a:lnTo>
                  <a:pt x="320040" y="678180"/>
                </a:lnTo>
                <a:lnTo>
                  <a:pt x="647700" y="281940"/>
                </a:lnTo>
                <a:lnTo>
                  <a:pt x="1120140" y="167640"/>
                </a:lnTo>
                <a:lnTo>
                  <a:pt x="1363980" y="160020"/>
                </a:lnTo>
                <a:lnTo>
                  <a:pt x="2735580" y="0"/>
                </a:lnTo>
                <a:lnTo>
                  <a:pt x="2750820" y="30480"/>
                </a:lnTo>
                <a:lnTo>
                  <a:pt x="2811780" y="1440180"/>
                </a:lnTo>
                <a:lnTo>
                  <a:pt x="2179320" y="1417320"/>
                </a:lnTo>
                <a:lnTo>
                  <a:pt x="1783080" y="1485900"/>
                </a:lnTo>
                <a:lnTo>
                  <a:pt x="1363980" y="1554480"/>
                </a:lnTo>
                <a:lnTo>
                  <a:pt x="723900" y="167640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4907280" y="1826260"/>
            <a:ext cx="4061460" cy="1744980"/>
          </a:xfrm>
          <a:custGeom>
            <a:avLst/>
            <a:gdLst>
              <a:gd name="connsiteX0" fmla="*/ 0 w 4061460"/>
              <a:gd name="connsiteY0" fmla="*/ 0 h 1744980"/>
              <a:gd name="connsiteX1" fmla="*/ 914400 w 4061460"/>
              <a:gd name="connsiteY1" fmla="*/ 22860 h 1744980"/>
              <a:gd name="connsiteX2" fmla="*/ 982980 w 4061460"/>
              <a:gd name="connsiteY2" fmla="*/ 198120 h 1744980"/>
              <a:gd name="connsiteX3" fmla="*/ 1470660 w 4061460"/>
              <a:gd name="connsiteY3" fmla="*/ 274320 h 1744980"/>
              <a:gd name="connsiteX4" fmla="*/ 1485900 w 4061460"/>
              <a:gd name="connsiteY4" fmla="*/ 365760 h 1744980"/>
              <a:gd name="connsiteX5" fmla="*/ 1752600 w 4061460"/>
              <a:gd name="connsiteY5" fmla="*/ 396240 h 1744980"/>
              <a:gd name="connsiteX6" fmla="*/ 1744980 w 4061460"/>
              <a:gd name="connsiteY6" fmla="*/ 457200 h 1744980"/>
              <a:gd name="connsiteX7" fmla="*/ 2941320 w 4061460"/>
              <a:gd name="connsiteY7" fmla="*/ 647700 h 1744980"/>
              <a:gd name="connsiteX8" fmla="*/ 3154680 w 4061460"/>
              <a:gd name="connsiteY8" fmla="*/ 594360 h 1744980"/>
              <a:gd name="connsiteX9" fmla="*/ 3162300 w 4061460"/>
              <a:gd name="connsiteY9" fmla="*/ 830580 h 1744980"/>
              <a:gd name="connsiteX10" fmla="*/ 3253740 w 4061460"/>
              <a:gd name="connsiteY10" fmla="*/ 815340 h 1744980"/>
              <a:gd name="connsiteX11" fmla="*/ 3253740 w 4061460"/>
              <a:gd name="connsiteY11" fmla="*/ 998220 h 1744980"/>
              <a:gd name="connsiteX12" fmla="*/ 3634740 w 4061460"/>
              <a:gd name="connsiteY12" fmla="*/ 967740 h 1744980"/>
              <a:gd name="connsiteX13" fmla="*/ 3627120 w 4061460"/>
              <a:gd name="connsiteY13" fmla="*/ 998220 h 1744980"/>
              <a:gd name="connsiteX14" fmla="*/ 3893820 w 4061460"/>
              <a:gd name="connsiteY14" fmla="*/ 960120 h 1744980"/>
              <a:gd name="connsiteX15" fmla="*/ 4061460 w 4061460"/>
              <a:gd name="connsiteY15" fmla="*/ 1615440 h 1744980"/>
              <a:gd name="connsiteX16" fmla="*/ 1485900 w 4061460"/>
              <a:gd name="connsiteY16" fmla="*/ 1744980 h 1744980"/>
              <a:gd name="connsiteX17" fmla="*/ 708660 w 4061460"/>
              <a:gd name="connsiteY17" fmla="*/ 1455420 h 1744980"/>
              <a:gd name="connsiteX18" fmla="*/ 7620 w 4061460"/>
              <a:gd name="connsiteY18" fmla="*/ 1264920 h 1744980"/>
              <a:gd name="connsiteX19" fmla="*/ 0 w 4061460"/>
              <a:gd name="connsiteY19" fmla="*/ 0 h 174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061460" h="1744980">
                <a:moveTo>
                  <a:pt x="0" y="0"/>
                </a:moveTo>
                <a:lnTo>
                  <a:pt x="914400" y="22860"/>
                </a:lnTo>
                <a:lnTo>
                  <a:pt x="982980" y="198120"/>
                </a:lnTo>
                <a:lnTo>
                  <a:pt x="1470660" y="274320"/>
                </a:lnTo>
                <a:lnTo>
                  <a:pt x="1485900" y="365760"/>
                </a:lnTo>
                <a:lnTo>
                  <a:pt x="1752600" y="396240"/>
                </a:lnTo>
                <a:lnTo>
                  <a:pt x="1744980" y="457200"/>
                </a:lnTo>
                <a:lnTo>
                  <a:pt x="2941320" y="647700"/>
                </a:lnTo>
                <a:lnTo>
                  <a:pt x="3154680" y="594360"/>
                </a:lnTo>
                <a:lnTo>
                  <a:pt x="3162300" y="830580"/>
                </a:lnTo>
                <a:lnTo>
                  <a:pt x="3253740" y="815340"/>
                </a:lnTo>
                <a:lnTo>
                  <a:pt x="3253740" y="998220"/>
                </a:lnTo>
                <a:lnTo>
                  <a:pt x="3634740" y="967740"/>
                </a:lnTo>
                <a:lnTo>
                  <a:pt x="3627120" y="998220"/>
                </a:lnTo>
                <a:lnTo>
                  <a:pt x="3893820" y="960120"/>
                </a:lnTo>
                <a:lnTo>
                  <a:pt x="4061460" y="1615440"/>
                </a:lnTo>
                <a:lnTo>
                  <a:pt x="1485900" y="1744980"/>
                </a:lnTo>
                <a:lnTo>
                  <a:pt x="708660" y="1455420"/>
                </a:lnTo>
                <a:lnTo>
                  <a:pt x="7620" y="1264920"/>
                </a:lnTo>
                <a:lnTo>
                  <a:pt x="0" y="0"/>
                </a:lnTo>
                <a:close/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/>
          <p:cNvSpPr/>
          <p:nvPr/>
        </p:nvSpPr>
        <p:spPr>
          <a:xfrm>
            <a:off x="4991100" y="2024380"/>
            <a:ext cx="190500" cy="982980"/>
          </a:xfrm>
          <a:custGeom>
            <a:avLst/>
            <a:gdLst>
              <a:gd name="connsiteX0" fmla="*/ 30480 w 190500"/>
              <a:gd name="connsiteY0" fmla="*/ 68580 h 982980"/>
              <a:gd name="connsiteX1" fmla="*/ 38100 w 190500"/>
              <a:gd name="connsiteY1" fmla="*/ 0 h 982980"/>
              <a:gd name="connsiteX2" fmla="*/ 129540 w 190500"/>
              <a:gd name="connsiteY2" fmla="*/ 22860 h 982980"/>
              <a:gd name="connsiteX3" fmla="*/ 137160 w 190500"/>
              <a:gd name="connsiteY3" fmla="*/ 91440 h 982980"/>
              <a:gd name="connsiteX4" fmla="*/ 190500 w 190500"/>
              <a:gd name="connsiteY4" fmla="*/ 83820 h 982980"/>
              <a:gd name="connsiteX5" fmla="*/ 160020 w 190500"/>
              <a:gd name="connsiteY5" fmla="*/ 982980 h 982980"/>
              <a:gd name="connsiteX6" fmla="*/ 0 w 190500"/>
              <a:gd name="connsiteY6" fmla="*/ 952500 h 982980"/>
              <a:gd name="connsiteX7" fmla="*/ 30480 w 190500"/>
              <a:gd name="connsiteY7" fmla="*/ 68580 h 98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0500" h="982980">
                <a:moveTo>
                  <a:pt x="30480" y="68580"/>
                </a:moveTo>
                <a:lnTo>
                  <a:pt x="38100" y="0"/>
                </a:lnTo>
                <a:lnTo>
                  <a:pt x="129540" y="22860"/>
                </a:lnTo>
                <a:lnTo>
                  <a:pt x="137160" y="91440"/>
                </a:lnTo>
                <a:lnTo>
                  <a:pt x="190500" y="83820"/>
                </a:lnTo>
                <a:lnTo>
                  <a:pt x="160020" y="982980"/>
                </a:lnTo>
                <a:lnTo>
                  <a:pt x="0" y="952500"/>
                </a:lnTo>
                <a:lnTo>
                  <a:pt x="30480" y="6858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/>
          <p:cNvSpPr/>
          <p:nvPr/>
        </p:nvSpPr>
        <p:spPr>
          <a:xfrm>
            <a:off x="5158740" y="2847340"/>
            <a:ext cx="792480" cy="251460"/>
          </a:xfrm>
          <a:custGeom>
            <a:avLst/>
            <a:gdLst>
              <a:gd name="connsiteX0" fmla="*/ 22860 w 792480"/>
              <a:gd name="connsiteY0" fmla="*/ 0 h 251460"/>
              <a:gd name="connsiteX1" fmla="*/ 0 w 792480"/>
              <a:gd name="connsiteY1" fmla="*/ 175260 h 251460"/>
              <a:gd name="connsiteX2" fmla="*/ 777240 w 792480"/>
              <a:gd name="connsiteY2" fmla="*/ 251460 h 251460"/>
              <a:gd name="connsiteX3" fmla="*/ 792480 w 792480"/>
              <a:gd name="connsiteY3" fmla="*/ 91440 h 251460"/>
              <a:gd name="connsiteX4" fmla="*/ 22860 w 792480"/>
              <a:gd name="connsiteY4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2480" h="251460">
                <a:moveTo>
                  <a:pt x="22860" y="0"/>
                </a:moveTo>
                <a:lnTo>
                  <a:pt x="0" y="175260"/>
                </a:lnTo>
                <a:lnTo>
                  <a:pt x="777240" y="251460"/>
                </a:lnTo>
                <a:lnTo>
                  <a:pt x="792480" y="91440"/>
                </a:lnTo>
                <a:lnTo>
                  <a:pt x="2286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 28"/>
          <p:cNvSpPr/>
          <p:nvPr/>
        </p:nvSpPr>
        <p:spPr>
          <a:xfrm>
            <a:off x="5890260" y="3022600"/>
            <a:ext cx="2971800" cy="289560"/>
          </a:xfrm>
          <a:custGeom>
            <a:avLst/>
            <a:gdLst>
              <a:gd name="connsiteX0" fmla="*/ 0 w 2971800"/>
              <a:gd name="connsiteY0" fmla="*/ 91440 h 289560"/>
              <a:gd name="connsiteX1" fmla="*/ 22860 w 2971800"/>
              <a:gd name="connsiteY1" fmla="*/ 289560 h 289560"/>
              <a:gd name="connsiteX2" fmla="*/ 2971800 w 2971800"/>
              <a:gd name="connsiteY2" fmla="*/ 228600 h 289560"/>
              <a:gd name="connsiteX3" fmla="*/ 2956560 w 2971800"/>
              <a:gd name="connsiteY3" fmla="*/ 0 h 289560"/>
              <a:gd name="connsiteX4" fmla="*/ 1645920 w 2971800"/>
              <a:gd name="connsiteY4" fmla="*/ 0 h 289560"/>
              <a:gd name="connsiteX5" fmla="*/ 1645920 w 2971800"/>
              <a:gd name="connsiteY5" fmla="*/ 60960 h 289560"/>
              <a:gd name="connsiteX6" fmla="*/ 0 w 2971800"/>
              <a:gd name="connsiteY6" fmla="*/ 9144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71800" h="289560">
                <a:moveTo>
                  <a:pt x="0" y="91440"/>
                </a:moveTo>
                <a:lnTo>
                  <a:pt x="22860" y="289560"/>
                </a:lnTo>
                <a:lnTo>
                  <a:pt x="2971800" y="228600"/>
                </a:lnTo>
                <a:lnTo>
                  <a:pt x="2956560" y="0"/>
                </a:lnTo>
                <a:lnTo>
                  <a:pt x="1645920" y="0"/>
                </a:lnTo>
                <a:lnTo>
                  <a:pt x="1645920" y="60960"/>
                </a:lnTo>
                <a:lnTo>
                  <a:pt x="0" y="9144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6400800" y="2222500"/>
            <a:ext cx="266700" cy="114300"/>
          </a:xfrm>
          <a:custGeom>
            <a:avLst/>
            <a:gdLst>
              <a:gd name="connsiteX0" fmla="*/ 7620 w 266700"/>
              <a:gd name="connsiteY0" fmla="*/ 0 h 114300"/>
              <a:gd name="connsiteX1" fmla="*/ 0 w 266700"/>
              <a:gd name="connsiteY1" fmla="*/ 83820 h 114300"/>
              <a:gd name="connsiteX2" fmla="*/ 251460 w 266700"/>
              <a:gd name="connsiteY2" fmla="*/ 114300 h 114300"/>
              <a:gd name="connsiteX3" fmla="*/ 266700 w 266700"/>
              <a:gd name="connsiteY3" fmla="*/ 15240 h 114300"/>
              <a:gd name="connsiteX4" fmla="*/ 7620 w 266700"/>
              <a:gd name="connsiteY4" fmla="*/ 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14300">
                <a:moveTo>
                  <a:pt x="7620" y="0"/>
                </a:moveTo>
                <a:lnTo>
                  <a:pt x="0" y="83820"/>
                </a:lnTo>
                <a:lnTo>
                  <a:pt x="251460" y="114300"/>
                </a:lnTo>
                <a:lnTo>
                  <a:pt x="266700" y="15240"/>
                </a:lnTo>
                <a:lnTo>
                  <a:pt x="762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 30"/>
          <p:cNvSpPr/>
          <p:nvPr/>
        </p:nvSpPr>
        <p:spPr>
          <a:xfrm>
            <a:off x="6118860" y="2641600"/>
            <a:ext cx="1965960" cy="289560"/>
          </a:xfrm>
          <a:custGeom>
            <a:avLst/>
            <a:gdLst>
              <a:gd name="connsiteX0" fmla="*/ 0 w 1965960"/>
              <a:gd name="connsiteY0" fmla="*/ 99060 h 289560"/>
              <a:gd name="connsiteX1" fmla="*/ 1958340 w 1965960"/>
              <a:gd name="connsiteY1" fmla="*/ 0 h 289560"/>
              <a:gd name="connsiteX2" fmla="*/ 1965960 w 1965960"/>
              <a:gd name="connsiteY2" fmla="*/ 198120 h 289560"/>
              <a:gd name="connsiteX3" fmla="*/ 7620 w 1965960"/>
              <a:gd name="connsiteY3" fmla="*/ 289560 h 289560"/>
              <a:gd name="connsiteX4" fmla="*/ 0 w 1965960"/>
              <a:gd name="connsiteY4" fmla="*/ 99060 h 28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5960" h="289560">
                <a:moveTo>
                  <a:pt x="0" y="99060"/>
                </a:moveTo>
                <a:lnTo>
                  <a:pt x="1958340" y="0"/>
                </a:lnTo>
                <a:lnTo>
                  <a:pt x="1965960" y="198120"/>
                </a:lnTo>
                <a:lnTo>
                  <a:pt x="7620" y="289560"/>
                </a:lnTo>
                <a:lnTo>
                  <a:pt x="0" y="9906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>
            <a:off x="7315200" y="2641600"/>
            <a:ext cx="0" cy="23241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810500" y="2641600"/>
            <a:ext cx="0" cy="2057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lowchart: Connector 33"/>
          <p:cNvSpPr/>
          <p:nvPr/>
        </p:nvSpPr>
        <p:spPr>
          <a:xfrm>
            <a:off x="4953000" y="21082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35" name="Flowchart: Connector 34"/>
          <p:cNvSpPr/>
          <p:nvPr/>
        </p:nvSpPr>
        <p:spPr>
          <a:xfrm>
            <a:off x="5181600" y="28397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6" name="Flowchart: Connector 35"/>
          <p:cNvSpPr/>
          <p:nvPr/>
        </p:nvSpPr>
        <p:spPr>
          <a:xfrm>
            <a:off x="6934200" y="308356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7" name="Flowchart: Connector 36"/>
          <p:cNvSpPr/>
          <p:nvPr/>
        </p:nvSpPr>
        <p:spPr>
          <a:xfrm>
            <a:off x="8092440" y="303022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7536180" y="3098800"/>
            <a:ext cx="7620" cy="1752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owchart: Connector 38"/>
          <p:cNvSpPr/>
          <p:nvPr/>
        </p:nvSpPr>
        <p:spPr>
          <a:xfrm>
            <a:off x="6553200" y="269875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40" name="Flowchart: Connector 39"/>
          <p:cNvSpPr/>
          <p:nvPr/>
        </p:nvSpPr>
        <p:spPr>
          <a:xfrm>
            <a:off x="742950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8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41" name="Flowchart: Connector 40"/>
          <p:cNvSpPr/>
          <p:nvPr/>
        </p:nvSpPr>
        <p:spPr>
          <a:xfrm>
            <a:off x="7856220" y="2641600"/>
            <a:ext cx="228600" cy="22860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7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 rot="1313997">
            <a:off x="5478780" y="2098411"/>
            <a:ext cx="89916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lowchart: Connector 42"/>
          <p:cNvSpPr/>
          <p:nvPr/>
        </p:nvSpPr>
        <p:spPr>
          <a:xfrm>
            <a:off x="5775960" y="2062480"/>
            <a:ext cx="228600" cy="217170"/>
          </a:xfrm>
          <a:prstGeom prst="flowChartConnector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44" name="Rectangle 43"/>
          <p:cNvSpPr/>
          <p:nvPr/>
        </p:nvSpPr>
        <p:spPr>
          <a:xfrm>
            <a:off x="6343650" y="21082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10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846570" y="225679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46" name="Freeform 45"/>
          <p:cNvSpPr/>
          <p:nvPr/>
        </p:nvSpPr>
        <p:spPr>
          <a:xfrm>
            <a:off x="6667500" y="2283460"/>
            <a:ext cx="800100" cy="251460"/>
          </a:xfrm>
          <a:custGeom>
            <a:avLst/>
            <a:gdLst>
              <a:gd name="connsiteX0" fmla="*/ 0 w 800100"/>
              <a:gd name="connsiteY0" fmla="*/ 0 h 251460"/>
              <a:gd name="connsiteX1" fmla="*/ 800100 w 800100"/>
              <a:gd name="connsiteY1" fmla="*/ 137160 h 251460"/>
              <a:gd name="connsiteX2" fmla="*/ 762000 w 800100"/>
              <a:gd name="connsiteY2" fmla="*/ 251460 h 251460"/>
              <a:gd name="connsiteX3" fmla="*/ 312420 w 800100"/>
              <a:gd name="connsiteY3" fmla="*/ 190500 h 251460"/>
              <a:gd name="connsiteX4" fmla="*/ 312420 w 800100"/>
              <a:gd name="connsiteY4" fmla="*/ 190500 h 251460"/>
              <a:gd name="connsiteX5" fmla="*/ 7620 w 800100"/>
              <a:gd name="connsiteY5" fmla="*/ 182880 h 251460"/>
              <a:gd name="connsiteX6" fmla="*/ 0 w 800100"/>
              <a:gd name="connsiteY6" fmla="*/ 0 h 251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00100" h="251460">
                <a:moveTo>
                  <a:pt x="0" y="0"/>
                </a:moveTo>
                <a:lnTo>
                  <a:pt x="800100" y="137160"/>
                </a:lnTo>
                <a:lnTo>
                  <a:pt x="762000" y="251460"/>
                </a:lnTo>
                <a:lnTo>
                  <a:pt x="312420" y="190500"/>
                </a:lnTo>
                <a:lnTo>
                  <a:pt x="312420" y="190500"/>
                </a:lnTo>
                <a:lnTo>
                  <a:pt x="7620" y="182880"/>
                </a:lnTo>
                <a:lnTo>
                  <a:pt x="0" y="0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 rot="7314170">
            <a:off x="125676" y="1922702"/>
            <a:ext cx="1120247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 rot="5066489">
            <a:off x="1976415" y="18615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 rot="5066489">
            <a:off x="1686228" y="190067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 rot="5066489">
            <a:off x="971202" y="1969384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 rot="5066489">
            <a:off x="1276002" y="1937711"/>
            <a:ext cx="938583" cy="2002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529590" y="19050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1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295400" y="2000781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2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604010" y="197993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3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001214" y="195072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4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309824" y="1943842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>
                <a:solidFill>
                  <a:schemeClr val="tx1"/>
                </a:solidFill>
              </a:rPr>
              <a:t>5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 rot="4994392">
            <a:off x="864043" y="2158983"/>
            <a:ext cx="479813" cy="3287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986790" y="2184400"/>
            <a:ext cx="308610" cy="304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>
                <a:solidFill>
                  <a:schemeClr val="tx1"/>
                </a:solidFill>
              </a:rPr>
              <a:t>1</a:t>
            </a:r>
            <a:r>
              <a:rPr lang="bg-BG" sz="800" b="1" dirty="0" smtClean="0">
                <a:solidFill>
                  <a:schemeClr val="tx1"/>
                </a:solidFill>
              </a:rPr>
              <a:t>6</a:t>
            </a:r>
            <a:endParaRPr lang="en-US" sz="800" b="1" dirty="0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7962900" y="2778760"/>
            <a:ext cx="114300" cy="762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7799070" y="2778760"/>
            <a:ext cx="114300" cy="762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Правоъгълник 12"/>
          <p:cNvSpPr/>
          <p:nvPr/>
        </p:nvSpPr>
        <p:spPr>
          <a:xfrm>
            <a:off x="406716" y="3867845"/>
            <a:ext cx="3631883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 smtClean="0"/>
              <a:t>ПЛОЩАДКА 1</a:t>
            </a:r>
          </a:p>
          <a:p>
            <a:r>
              <a:rPr lang="ru-RU" sz="1000" b="1" dirty="0" smtClean="0"/>
              <a:t>Ветеринарен пункт</a:t>
            </a:r>
          </a:p>
          <a:p>
            <a:r>
              <a:rPr lang="ru-RU" sz="1000" dirty="0" smtClean="0"/>
              <a:t>-</a:t>
            </a:r>
            <a:r>
              <a:rPr lang="ru-RU" sz="1000" dirty="0" err="1"/>
              <a:t>Отпадъци</a:t>
            </a:r>
            <a:r>
              <a:rPr lang="ru-RU" sz="1000" dirty="0"/>
              <a:t>, </a:t>
            </a:r>
            <a:r>
              <a:rPr lang="ru-RU" sz="1000" dirty="0" err="1"/>
              <a:t>чието</a:t>
            </a:r>
            <a:r>
              <a:rPr lang="ru-RU" sz="1000" dirty="0"/>
              <a:t> </a:t>
            </a:r>
            <a:r>
              <a:rPr lang="ru-RU" sz="1000" dirty="0" err="1"/>
              <a:t>събиране</a:t>
            </a:r>
            <a:r>
              <a:rPr lang="ru-RU" sz="1000" dirty="0"/>
              <a:t> и </a:t>
            </a:r>
            <a:r>
              <a:rPr lang="ru-RU" sz="1000" dirty="0" err="1"/>
              <a:t>обезвреждане</a:t>
            </a:r>
            <a:r>
              <a:rPr lang="ru-RU" sz="1000" dirty="0"/>
              <a:t> не е </a:t>
            </a:r>
            <a:r>
              <a:rPr lang="ru-RU" sz="1000" dirty="0" err="1"/>
              <a:t>обект</a:t>
            </a:r>
            <a:r>
              <a:rPr lang="ru-RU" sz="1000" dirty="0"/>
              <a:t> на </a:t>
            </a:r>
            <a:r>
              <a:rPr lang="ru-RU" sz="1000" dirty="0" err="1"/>
              <a:t>специални</a:t>
            </a:r>
            <a:r>
              <a:rPr lang="ru-RU" sz="1000" dirty="0"/>
              <a:t> </a:t>
            </a:r>
            <a:r>
              <a:rPr lang="ru-RU" sz="1000" dirty="0" err="1"/>
              <a:t>изисквания</a:t>
            </a:r>
            <a:r>
              <a:rPr lang="ru-RU" sz="1000" dirty="0"/>
              <a:t>, с </a:t>
            </a:r>
            <a:r>
              <a:rPr lang="ru-RU" sz="1000" dirty="0" err="1"/>
              <a:t>оглед</a:t>
            </a:r>
            <a:r>
              <a:rPr lang="ru-RU" sz="1000" dirty="0"/>
              <a:t> </a:t>
            </a:r>
            <a:r>
              <a:rPr lang="ru-RU" sz="1000" dirty="0" err="1"/>
              <a:t>предотвратяване</a:t>
            </a:r>
            <a:r>
              <a:rPr lang="ru-RU" sz="1000" dirty="0"/>
              <a:t> на </a:t>
            </a:r>
            <a:r>
              <a:rPr lang="ru-RU" sz="1000" dirty="0" smtClean="0"/>
              <a:t>инфекции (код</a:t>
            </a:r>
            <a:r>
              <a:rPr lang="ru-RU" sz="1000" dirty="0"/>
              <a:t>18 02 </a:t>
            </a:r>
            <a:r>
              <a:rPr lang="ru-RU" sz="1000" dirty="0" smtClean="0"/>
              <a:t>03) -0,1</a:t>
            </a:r>
            <a:r>
              <a:rPr lang="en-US" sz="1000" dirty="0" smtClean="0"/>
              <a:t>t</a:t>
            </a:r>
            <a:endParaRPr lang="bg-BG" sz="1000" dirty="0" smtClean="0"/>
          </a:p>
          <a:p>
            <a:r>
              <a:rPr lang="bg-BG" sz="1000" dirty="0" smtClean="0"/>
              <a:t>-</a:t>
            </a:r>
            <a:r>
              <a:rPr lang="ru-RU" sz="1000" dirty="0"/>
              <a:t>Остри </a:t>
            </a:r>
            <a:r>
              <a:rPr lang="ru-RU" sz="1000" dirty="0" err="1"/>
              <a:t>инструменти</a:t>
            </a:r>
            <a:r>
              <a:rPr lang="ru-RU" sz="1000" dirty="0"/>
              <a:t> (с </a:t>
            </a:r>
            <a:r>
              <a:rPr lang="ru-RU" sz="1000" dirty="0" err="1"/>
              <a:t>изключение</a:t>
            </a:r>
            <a:r>
              <a:rPr lang="ru-RU" sz="1000" dirty="0"/>
              <a:t> на 180202</a:t>
            </a:r>
            <a:r>
              <a:rPr lang="ru-RU" sz="1000" dirty="0" smtClean="0"/>
              <a:t>*)- (код </a:t>
            </a:r>
            <a:r>
              <a:rPr lang="ru-RU" sz="1000" dirty="0"/>
              <a:t>18 02 </a:t>
            </a:r>
            <a:r>
              <a:rPr lang="ru-RU" sz="1000" dirty="0" smtClean="0"/>
              <a:t>01) – 0,1</a:t>
            </a:r>
            <a:r>
              <a:rPr lang="en-US" sz="1000" dirty="0" smtClean="0"/>
              <a:t>t</a:t>
            </a:r>
            <a:endParaRPr lang="bg-BG" sz="1000" dirty="0" smtClean="0"/>
          </a:p>
          <a:p>
            <a:r>
              <a:rPr lang="bg-BG" sz="1000" b="1" dirty="0" smtClean="0"/>
              <a:t>ПЛОЩАДКА 2</a:t>
            </a:r>
          </a:p>
          <a:p>
            <a:r>
              <a:rPr lang="bg-BG" sz="1000" b="1" dirty="0" smtClean="0"/>
              <a:t>Склад за дезинфектанти</a:t>
            </a:r>
          </a:p>
          <a:p>
            <a:r>
              <a:rPr lang="ru-RU" sz="1000" dirty="0" smtClean="0"/>
              <a:t>-Опаковки </a:t>
            </a:r>
            <a:r>
              <a:rPr lang="ru-RU" sz="1000" dirty="0"/>
              <a:t>съдържащи опасни вещества или замърсени с опасни </a:t>
            </a:r>
            <a:r>
              <a:rPr lang="ru-RU" sz="1000" dirty="0" smtClean="0"/>
              <a:t>вещества (код 150110*) -0,1</a:t>
            </a:r>
            <a:r>
              <a:rPr lang="en-US" sz="1000" dirty="0" smtClean="0"/>
              <a:t>t</a:t>
            </a:r>
            <a:endParaRPr lang="bg-BG" sz="1000" dirty="0" smtClean="0"/>
          </a:p>
          <a:p>
            <a:r>
              <a:rPr lang="bg-BG" sz="1000" dirty="0" smtClean="0"/>
              <a:t>-Луминесцентни тръби и др.отпадъци, съдържащи живак (код 200101*) – 0,1</a:t>
            </a:r>
            <a:r>
              <a:rPr lang="en-US" sz="1000" dirty="0" smtClean="0"/>
              <a:t>t</a:t>
            </a:r>
            <a:endParaRPr lang="ru-RU" sz="1000" dirty="0" smtClean="0"/>
          </a:p>
        </p:txBody>
      </p:sp>
      <p:sp>
        <p:nvSpPr>
          <p:cNvPr id="81" name="Правоъгълник 10"/>
          <p:cNvSpPr/>
          <p:nvPr/>
        </p:nvSpPr>
        <p:spPr>
          <a:xfrm>
            <a:off x="4419600" y="3855184"/>
            <a:ext cx="4648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000" b="1" dirty="0">
                <a:solidFill>
                  <a:srgbClr val="000000"/>
                </a:solidFill>
              </a:rPr>
              <a:t>ПЛОЩАДКА 3</a:t>
            </a:r>
            <a:endParaRPr lang="ru-RU" sz="1000" dirty="0">
              <a:solidFill>
                <a:srgbClr val="000000"/>
              </a:solidFill>
            </a:endParaRPr>
          </a:p>
          <a:p>
            <a:pPr lvl="0"/>
            <a:r>
              <a:rPr lang="ru-RU" sz="1000" b="1" dirty="0" smtClean="0">
                <a:solidFill>
                  <a:srgbClr val="000000"/>
                </a:solidFill>
              </a:rPr>
              <a:t>Площадка </a:t>
            </a:r>
            <a:r>
              <a:rPr lang="ru-RU" sz="1000" b="1" dirty="0">
                <a:solidFill>
                  <a:srgbClr val="000000"/>
                </a:solidFill>
              </a:rPr>
              <a:t>Битови отпадъци</a:t>
            </a:r>
          </a:p>
          <a:p>
            <a:pPr marL="171450" lvl="0" indent="-171450">
              <a:buFontTx/>
              <a:buChar char="-"/>
            </a:pPr>
            <a:r>
              <a:rPr lang="ru-RU" sz="1000" dirty="0" err="1">
                <a:solidFill>
                  <a:srgbClr val="000000"/>
                </a:solidFill>
              </a:rPr>
              <a:t>Смесени</a:t>
            </a:r>
            <a:r>
              <a:rPr lang="ru-RU" sz="1000" dirty="0">
                <a:solidFill>
                  <a:srgbClr val="000000"/>
                </a:solidFill>
              </a:rPr>
              <a:t> </a:t>
            </a:r>
            <a:r>
              <a:rPr lang="ru-RU" sz="1000" dirty="0" err="1">
                <a:solidFill>
                  <a:srgbClr val="000000"/>
                </a:solidFill>
              </a:rPr>
              <a:t>битови</a:t>
            </a:r>
            <a:r>
              <a:rPr lang="ru-RU" sz="1000" dirty="0">
                <a:solidFill>
                  <a:srgbClr val="000000"/>
                </a:solidFill>
              </a:rPr>
              <a:t> </a:t>
            </a:r>
            <a:r>
              <a:rPr lang="ru-RU" sz="1000" dirty="0" err="1">
                <a:solidFill>
                  <a:srgbClr val="000000"/>
                </a:solidFill>
              </a:rPr>
              <a:t>отпадъци</a:t>
            </a:r>
            <a:r>
              <a:rPr lang="ru-RU" sz="1000" dirty="0">
                <a:solidFill>
                  <a:srgbClr val="000000"/>
                </a:solidFill>
              </a:rPr>
              <a:t> (код 200301) -0,5</a:t>
            </a:r>
            <a:r>
              <a:rPr lang="en-US" sz="1000" dirty="0">
                <a:solidFill>
                  <a:srgbClr val="000000"/>
                </a:solidFill>
              </a:rPr>
              <a:t>t</a:t>
            </a:r>
            <a:endParaRPr lang="bg-BG" sz="1000" dirty="0">
              <a:solidFill>
                <a:srgbClr val="000000"/>
              </a:solidFill>
            </a:endParaRPr>
          </a:p>
          <a:p>
            <a:pPr lvl="0"/>
            <a:r>
              <a:rPr lang="bg-BG" sz="1000" b="1" dirty="0">
                <a:solidFill>
                  <a:srgbClr val="000000"/>
                </a:solidFill>
              </a:rPr>
              <a:t>ПЛОЩАДКА 4</a:t>
            </a:r>
            <a:endParaRPr lang="ru-RU" sz="1000" b="1" dirty="0">
              <a:solidFill>
                <a:srgbClr val="000000"/>
              </a:solidFill>
            </a:endParaRPr>
          </a:p>
          <a:p>
            <a:pPr lvl="0"/>
            <a:r>
              <a:rPr lang="ru-RU" sz="1000" b="1" dirty="0" smtClean="0">
                <a:solidFill>
                  <a:srgbClr val="000000"/>
                </a:solidFill>
              </a:rPr>
              <a:t>Площадка </a:t>
            </a:r>
            <a:r>
              <a:rPr lang="ru-RU" sz="1000" b="1" dirty="0">
                <a:solidFill>
                  <a:srgbClr val="000000"/>
                </a:solidFill>
              </a:rPr>
              <a:t>Производствени отпадъци</a:t>
            </a:r>
          </a:p>
          <a:p>
            <a:pPr lvl="0"/>
            <a:r>
              <a:rPr lang="bg-BG" sz="1000" dirty="0">
                <a:solidFill>
                  <a:srgbClr val="000000"/>
                </a:solidFill>
              </a:rPr>
              <a:t>-Хартиени и картонени опаковки (код 150101) – 0,1</a:t>
            </a:r>
            <a:r>
              <a:rPr lang="en-US" sz="1000" dirty="0">
                <a:solidFill>
                  <a:srgbClr val="000000"/>
                </a:solidFill>
              </a:rPr>
              <a:t>t</a:t>
            </a:r>
            <a:endParaRPr lang="bg-BG" sz="1000" dirty="0">
              <a:solidFill>
                <a:srgbClr val="000000"/>
              </a:solidFill>
            </a:endParaRPr>
          </a:p>
          <a:p>
            <a:pPr lvl="0"/>
            <a:r>
              <a:rPr lang="bg-BG" sz="1000" dirty="0">
                <a:solidFill>
                  <a:srgbClr val="000000"/>
                </a:solidFill>
              </a:rPr>
              <a:t>-Пластмасови опаковки (код150102) – 0,1</a:t>
            </a:r>
            <a:r>
              <a:rPr lang="en-US" sz="1000" dirty="0" smtClean="0">
                <a:solidFill>
                  <a:srgbClr val="000000"/>
                </a:solidFill>
              </a:rPr>
              <a:t>t</a:t>
            </a:r>
            <a:endParaRPr lang="bg-BG" sz="1000" dirty="0" smtClean="0">
              <a:solidFill>
                <a:srgbClr val="000000"/>
              </a:solidFill>
            </a:endParaRPr>
          </a:p>
          <a:p>
            <a:pPr lvl="0"/>
            <a:r>
              <a:rPr lang="bg-BG" sz="1000" dirty="0" smtClean="0">
                <a:solidFill>
                  <a:srgbClr val="000000"/>
                </a:solidFill>
              </a:rPr>
              <a:t>-Черни метали  (код 191202) -</a:t>
            </a:r>
            <a:r>
              <a:rPr lang="en-US" sz="1000" dirty="0" smtClean="0">
                <a:solidFill>
                  <a:srgbClr val="000000"/>
                </a:solidFill>
              </a:rPr>
              <a:t>5t</a:t>
            </a:r>
            <a:endParaRPr lang="bg-BG" sz="1000" dirty="0" smtClean="0">
              <a:solidFill>
                <a:srgbClr val="000000"/>
              </a:solidFill>
            </a:endParaRPr>
          </a:p>
          <a:p>
            <a:pPr lvl="0"/>
            <a:r>
              <a:rPr lang="bg-BG" sz="1000" dirty="0" smtClean="0">
                <a:solidFill>
                  <a:srgbClr val="000000"/>
                </a:solidFill>
              </a:rPr>
              <a:t>-</a:t>
            </a:r>
            <a:r>
              <a:rPr lang="ru-RU" sz="1000" dirty="0"/>
              <a:t>Излязло от употреба оборудване, различно от упоменатото в кодове от</a:t>
            </a:r>
          </a:p>
          <a:p>
            <a:pPr lvl="0"/>
            <a:r>
              <a:rPr lang="ru-RU" sz="1000" dirty="0"/>
              <a:t>16 02 09 до 16 02 13 </a:t>
            </a:r>
            <a:r>
              <a:rPr lang="ru-RU" sz="1000" dirty="0" smtClean="0"/>
              <a:t> (код 160214) – 0,1</a:t>
            </a:r>
            <a:r>
              <a:rPr lang="en-US" sz="1000" dirty="0" smtClean="0"/>
              <a:t>t</a:t>
            </a:r>
            <a:endParaRPr lang="bg-BG" sz="1000" dirty="0" smtClean="0"/>
          </a:p>
          <a:p>
            <a:pPr lvl="0"/>
            <a:r>
              <a:rPr lang="bg-BG" sz="1000" b="1" dirty="0" smtClean="0">
                <a:solidFill>
                  <a:srgbClr val="000000"/>
                </a:solidFill>
              </a:rPr>
              <a:t>ПЛОЩАДКА 5</a:t>
            </a:r>
          </a:p>
          <a:p>
            <a:pPr lvl="0"/>
            <a:r>
              <a:rPr lang="bg-BG" sz="1000" dirty="0" smtClean="0">
                <a:solidFill>
                  <a:srgbClr val="000000"/>
                </a:solidFill>
              </a:rPr>
              <a:t>-Странични животински продукти (СЖП) – 1 </a:t>
            </a:r>
            <a:r>
              <a:rPr lang="en-US" sz="1000" dirty="0" smtClean="0">
                <a:solidFill>
                  <a:srgbClr val="000000"/>
                </a:solidFill>
              </a:rPr>
              <a:t>t</a:t>
            </a:r>
            <a:endParaRPr lang="bg-BG" sz="1000" dirty="0" smtClean="0">
              <a:solidFill>
                <a:srgbClr val="000000"/>
              </a:solidFill>
            </a:endParaRPr>
          </a:p>
          <a:p>
            <a:pPr lvl="0"/>
            <a:r>
              <a:rPr lang="bg-BG" sz="1000" b="1" dirty="0" smtClean="0"/>
              <a:t>ПЛОЩАДКА 6</a:t>
            </a:r>
          </a:p>
          <a:p>
            <a:pPr lvl="0"/>
            <a:r>
              <a:rPr lang="bg-BG" sz="1000" dirty="0">
                <a:solidFill>
                  <a:srgbClr val="000000"/>
                </a:solidFill>
              </a:rPr>
              <a:t> </a:t>
            </a:r>
            <a:r>
              <a:rPr lang="bg-BG" sz="1000" dirty="0" smtClean="0">
                <a:solidFill>
                  <a:srgbClr val="000000"/>
                </a:solidFill>
              </a:rPr>
              <a:t>- Животинска тор (код 020106) – 16 000 </a:t>
            </a:r>
            <a:r>
              <a:rPr lang="en-US" sz="1000" dirty="0" smtClean="0">
                <a:solidFill>
                  <a:srgbClr val="000000"/>
                </a:solidFill>
              </a:rPr>
              <a:t>t</a:t>
            </a:r>
            <a:endParaRPr lang="bg-BG" sz="1000" dirty="0">
              <a:solidFill>
                <a:srgbClr val="000000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7810500" y="2673350"/>
            <a:ext cx="114300" cy="762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354330" y="3962400"/>
            <a:ext cx="114300" cy="762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361950" y="5029200"/>
            <a:ext cx="114300" cy="762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8610600" y="3352800"/>
            <a:ext cx="114300" cy="762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901069" y="2668270"/>
            <a:ext cx="114300" cy="762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362450" y="3924300"/>
            <a:ext cx="114300" cy="762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4362450" y="5486400"/>
            <a:ext cx="114300" cy="7620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4362450" y="5876906"/>
            <a:ext cx="114300" cy="76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 rot="322696">
            <a:off x="5180763" y="2862540"/>
            <a:ext cx="522178" cy="162681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/>
          <p:cNvSpPr/>
          <p:nvPr/>
        </p:nvSpPr>
        <p:spPr>
          <a:xfrm rot="322696">
            <a:off x="5824586" y="2933691"/>
            <a:ext cx="116024" cy="166412"/>
          </a:xfrm>
          <a:prstGeom prst="rect">
            <a:avLst/>
          </a:prstGeom>
          <a:solidFill>
            <a:srgbClr val="CCFF33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4267200" y="4352379"/>
            <a:ext cx="199049" cy="158596"/>
          </a:xfrm>
          <a:prstGeom prst="rect">
            <a:avLst/>
          </a:prstGeom>
          <a:solidFill>
            <a:srgbClr val="CCFF33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18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оект по подразбиране">
  <a:themeElements>
    <a:clrScheme name="Проект по подразбиран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Проект по подразбиране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оект по подразбиран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ект по подразбиран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ект по подразбиран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ект по подразбиран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ект по подразбиран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ект по подразбиран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ект по подразбиран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ект по подразбиран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ект по подразбиран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ект по подразбиран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ект по подразбиран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ект по подразбиран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2639</TotalTime>
  <Words>935</Words>
  <Application>Microsoft Office PowerPoint</Application>
  <PresentationFormat>On-screen Show (4:3)</PresentationFormat>
  <Paragraphs>294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Проект по подразбиране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hh</dc:creator>
  <cp:lastModifiedBy>Lenovo</cp:lastModifiedBy>
  <cp:revision>148</cp:revision>
  <cp:lastPrinted>1601-01-01T00:00:00Z</cp:lastPrinted>
  <dcterms:created xsi:type="dcterms:W3CDTF">2012-12-10T09:46:30Z</dcterms:created>
  <dcterms:modified xsi:type="dcterms:W3CDTF">2018-08-13T13:31:44Z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